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60" r:id="rId2"/>
    <p:sldId id="987" r:id="rId3"/>
    <p:sldId id="994" r:id="rId4"/>
    <p:sldId id="998" r:id="rId5"/>
    <p:sldId id="990" r:id="rId6"/>
    <p:sldId id="1005" r:id="rId7"/>
    <p:sldId id="965" r:id="rId8"/>
    <p:sldId id="799" r:id="rId9"/>
    <p:sldId id="912" r:id="rId10"/>
    <p:sldId id="995" r:id="rId11"/>
    <p:sldId id="999" r:id="rId12"/>
    <p:sldId id="1003" r:id="rId13"/>
    <p:sldId id="996" r:id="rId14"/>
    <p:sldId id="962" r:id="rId15"/>
    <p:sldId id="1002" r:id="rId16"/>
    <p:sldId id="1000" r:id="rId17"/>
    <p:sldId id="798" r:id="rId18"/>
    <p:sldId id="997" r:id="rId19"/>
    <p:sldId id="992" r:id="rId20"/>
    <p:sldId id="988" r:id="rId21"/>
    <p:sldId id="983" r:id="rId22"/>
    <p:sldId id="1004" r:id="rId23"/>
    <p:sldId id="1006" r:id="rId24"/>
    <p:sldId id="1007" r:id="rId25"/>
    <p:sldId id="973" r:id="rId26"/>
    <p:sldId id="986" r:id="rId27"/>
    <p:sldId id="985" r:id="rId28"/>
    <p:sldId id="984" r:id="rId29"/>
    <p:sldId id="967" r:id="rId30"/>
    <p:sldId id="303" r:id="rId31"/>
    <p:sldId id="342" r:id="rId32"/>
    <p:sldId id="340" r:id="rId33"/>
    <p:sldId id="982" r:id="rId34"/>
    <p:sldId id="291" r:id="rId35"/>
    <p:sldId id="390" r:id="rId36"/>
    <p:sldId id="292" r:id="rId37"/>
    <p:sldId id="274" r:id="rId38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5"/>
    <a:srgbClr val="1D1DFF"/>
    <a:srgbClr val="000000"/>
    <a:srgbClr val="A8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68273" autoAdjust="0"/>
  </p:normalViewPr>
  <p:slideViewPr>
    <p:cSldViewPr snapToGrid="0">
      <p:cViewPr varScale="1">
        <p:scale>
          <a:sx n="49" d="100"/>
          <a:sy n="49" d="100"/>
        </p:scale>
        <p:origin x="36" y="22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70C0"/>
                </a:solidFill>
                <a:effectLst/>
              </a:rPr>
              <a:t>Россия</a:t>
            </a:r>
          </a:p>
        </c:rich>
      </c:tx>
      <c:layout>
        <c:manualLayout>
          <c:xMode val="edge"/>
          <c:yMode val="edge"/>
          <c:x val="8.5073287493992816E-2"/>
          <c:y val="3.5386953081172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70C0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5643137037447783E-2"/>
          <c:y val="2.1987606498282568E-2"/>
          <c:w val="0.93218882850911244"/>
          <c:h val="0.78357637769439226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Смертность (ОКС)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319001086403512E-2"/>
                  <c:y val="2.2361573520380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99-433B-8A17-CAC5A4263D74}"/>
                </c:ext>
              </c:extLst>
            </c:dLbl>
            <c:dLbl>
              <c:idx val="1"/>
              <c:layout>
                <c:manualLayout>
                  <c:x val="-2.4406397406711425E-2"/>
                  <c:y val="3.5554454153542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99-433B-8A17-CAC5A4263D74}"/>
                </c:ext>
              </c:extLst>
            </c:dLbl>
            <c:dLbl>
              <c:idx val="2"/>
              <c:layout>
                <c:manualLayout>
                  <c:x val="-1.6389392500569273E-2"/>
                  <c:y val="-5.6099463495523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499-433B-8A17-CAC5A4263D74}"/>
                </c:ext>
              </c:extLst>
            </c:dLbl>
            <c:dLbl>
              <c:idx val="12"/>
              <c:layout>
                <c:manualLayout>
                  <c:x val="-2.2184792960459398E-2"/>
                  <c:y val="-5.3193502454164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499-433B-8A17-CAC5A4263D74}"/>
                </c:ext>
              </c:extLst>
            </c:dLbl>
            <c:dLbl>
              <c:idx val="22"/>
              <c:layout>
                <c:manualLayout>
                  <c:x val="-2.2152777777777778E-2"/>
                  <c:y val="3.2816662442887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499-433B-8A17-CAC5A4263D74}"/>
                </c:ext>
              </c:extLst>
            </c:dLbl>
            <c:dLbl>
              <c:idx val="23"/>
              <c:layout>
                <c:manualLayout>
                  <c:x val="-3.3433301969784256E-3"/>
                  <c:y val="2.9599028390821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499-433B-8A17-CAC5A4263D74}"/>
                </c:ext>
              </c:extLst>
            </c:dLbl>
            <c:dLbl>
              <c:idx val="24"/>
              <c:layout>
                <c:manualLayout>
                  <c:x val="-1.8622685185185187E-2"/>
                  <c:y val="-3.4528121418579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499-433B-8A17-CAC5A4263D74}"/>
                </c:ext>
              </c:extLst>
            </c:dLbl>
            <c:dLbl>
              <c:idx val="25"/>
              <c:layout>
                <c:manualLayout>
                  <c:x val="-3.5509623797027067E-3"/>
                  <c:y val="2.4398564460204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499-433B-8A17-CAC5A4263D74}"/>
                </c:ext>
              </c:extLst>
            </c:dLbl>
            <c:dLbl>
              <c:idx val="32"/>
              <c:layout>
                <c:manualLayout>
                  <c:x val="-6.0147011235171929E-3"/>
                  <c:y val="-6.2019518551639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A1-4765-8BD8-BA4A7DCAE474}"/>
                </c:ext>
              </c:extLst>
            </c:dLbl>
            <c:spPr>
              <a:noFill/>
              <a:ln w="3175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Лист1!$A$2:$A$35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Лист1!$C$2:$C$35</c:f>
              <c:numCache>
                <c:formatCode>0.0</c:formatCode>
                <c:ptCount val="34"/>
                <c:pt idx="0">
                  <c:v>11.2</c:v>
                </c:pt>
                <c:pt idx="1">
                  <c:v>11.4</c:v>
                </c:pt>
                <c:pt idx="2">
                  <c:v>12.2</c:v>
                </c:pt>
                <c:pt idx="3">
                  <c:v>14.5</c:v>
                </c:pt>
                <c:pt idx="4">
                  <c:v>15.7</c:v>
                </c:pt>
                <c:pt idx="5">
                  <c:v>15</c:v>
                </c:pt>
                <c:pt idx="6">
                  <c:v>14.2</c:v>
                </c:pt>
                <c:pt idx="7">
                  <c:v>13.7</c:v>
                </c:pt>
                <c:pt idx="8">
                  <c:v>13.6</c:v>
                </c:pt>
                <c:pt idx="9">
                  <c:v>14.7</c:v>
                </c:pt>
                <c:pt idx="10">
                  <c:v>15.3</c:v>
                </c:pt>
                <c:pt idx="11">
                  <c:v>15.6</c:v>
                </c:pt>
                <c:pt idx="12">
                  <c:v>16.2</c:v>
                </c:pt>
                <c:pt idx="13">
                  <c:v>16.399999999999999</c:v>
                </c:pt>
                <c:pt idx="14">
                  <c:v>16</c:v>
                </c:pt>
                <c:pt idx="15">
                  <c:v>16.100000000000001</c:v>
                </c:pt>
                <c:pt idx="16">
                  <c:v>15.2</c:v>
                </c:pt>
                <c:pt idx="17">
                  <c:v>14.6</c:v>
                </c:pt>
                <c:pt idx="18">
                  <c:v>14.6</c:v>
                </c:pt>
                <c:pt idx="19">
                  <c:v>14.2</c:v>
                </c:pt>
                <c:pt idx="20">
                  <c:v>14.2</c:v>
                </c:pt>
                <c:pt idx="21">
                  <c:v>13.5</c:v>
                </c:pt>
                <c:pt idx="22">
                  <c:v>13.3</c:v>
                </c:pt>
                <c:pt idx="23">
                  <c:v>13</c:v>
                </c:pt>
                <c:pt idx="24">
                  <c:v>13.1</c:v>
                </c:pt>
                <c:pt idx="25">
                  <c:v>13</c:v>
                </c:pt>
                <c:pt idx="26">
                  <c:v>12.9</c:v>
                </c:pt>
                <c:pt idx="27">
                  <c:v>12.4</c:v>
                </c:pt>
                <c:pt idx="28">
                  <c:v>12.5</c:v>
                </c:pt>
                <c:pt idx="29">
                  <c:v>12.3</c:v>
                </c:pt>
                <c:pt idx="30">
                  <c:v>14.6</c:v>
                </c:pt>
                <c:pt idx="31">
                  <c:v>16.7</c:v>
                </c:pt>
                <c:pt idx="32">
                  <c:v>13.1</c:v>
                </c:pt>
                <c:pt idx="3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499-433B-8A17-CAC5A4263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895296"/>
        <c:axId val="147187256"/>
      </c:lineChart>
      <c:catAx>
        <c:axId val="21489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187256"/>
        <c:crosses val="autoZero"/>
        <c:auto val="1"/>
        <c:lblAlgn val="ctr"/>
        <c:lblOffset val="100"/>
        <c:noMultiLvlLbl val="0"/>
      </c:catAx>
      <c:valAx>
        <c:axId val="147187256"/>
        <c:scaling>
          <c:orientation val="minMax"/>
          <c:max val="20"/>
          <c:min val="5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317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89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146510295368019"/>
          <c:y val="0.67694188614007911"/>
          <c:w val="0.44417766441166695"/>
          <c:h val="6.6601652462161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70C0"/>
                </a:solidFill>
                <a:effectLst/>
              </a:rPr>
              <a:t>Вологодская область</a:t>
            </a:r>
          </a:p>
        </c:rich>
      </c:tx>
      <c:layout>
        <c:manualLayout>
          <c:xMode val="edge"/>
          <c:yMode val="edge"/>
          <c:x val="5.5627888063287896E-2"/>
          <c:y val="2.8492105779747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70C0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Лист1!$A$8</c:f>
              <c:strCache>
                <c:ptCount val="1"/>
                <c:pt idx="0">
                  <c:v>Общий коэффициент смертности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Лист1!$B$6:$AI$6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Лист1!$B$8:$AI$8</c:f>
              <c:numCache>
                <c:formatCode>0.0</c:formatCode>
                <c:ptCount val="34"/>
                <c:pt idx="0">
                  <c:v>11.972999999999999</c:v>
                </c:pt>
                <c:pt idx="1">
                  <c:v>12.024000000000001</c:v>
                </c:pt>
                <c:pt idx="2">
                  <c:v>13.17</c:v>
                </c:pt>
                <c:pt idx="3">
                  <c:v>15.433</c:v>
                </c:pt>
                <c:pt idx="4">
                  <c:v>16.750999999999998</c:v>
                </c:pt>
                <c:pt idx="5">
                  <c:v>16.367000000000001</c:v>
                </c:pt>
                <c:pt idx="6">
                  <c:v>15.837999999999999</c:v>
                </c:pt>
                <c:pt idx="7">
                  <c:v>14.957000000000001</c:v>
                </c:pt>
                <c:pt idx="8">
                  <c:v>14.637</c:v>
                </c:pt>
                <c:pt idx="9">
                  <c:v>16.085000000000001</c:v>
                </c:pt>
                <c:pt idx="10">
                  <c:v>16</c:v>
                </c:pt>
                <c:pt idx="11">
                  <c:v>17.399999999999999</c:v>
                </c:pt>
                <c:pt idx="12">
                  <c:v>18.399999999999999</c:v>
                </c:pt>
                <c:pt idx="13">
                  <c:v>19.8</c:v>
                </c:pt>
                <c:pt idx="14">
                  <c:v>19.100000000000001</c:v>
                </c:pt>
                <c:pt idx="15">
                  <c:v>18.8</c:v>
                </c:pt>
                <c:pt idx="16">
                  <c:v>17.100000000000001</c:v>
                </c:pt>
                <c:pt idx="17">
                  <c:v>15.9</c:v>
                </c:pt>
                <c:pt idx="18">
                  <c:v>16.3</c:v>
                </c:pt>
                <c:pt idx="19">
                  <c:v>16.2</c:v>
                </c:pt>
                <c:pt idx="20">
                  <c:v>16.7</c:v>
                </c:pt>
                <c:pt idx="21">
                  <c:v>15.7</c:v>
                </c:pt>
                <c:pt idx="22">
                  <c:v>15.1</c:v>
                </c:pt>
                <c:pt idx="23">
                  <c:v>15</c:v>
                </c:pt>
                <c:pt idx="24">
                  <c:v>14.8</c:v>
                </c:pt>
                <c:pt idx="25">
                  <c:v>14.8</c:v>
                </c:pt>
                <c:pt idx="26">
                  <c:v>15</c:v>
                </c:pt>
                <c:pt idx="27">
                  <c:v>14.4</c:v>
                </c:pt>
                <c:pt idx="28">
                  <c:v>14.4</c:v>
                </c:pt>
                <c:pt idx="29">
                  <c:v>14.1</c:v>
                </c:pt>
                <c:pt idx="30">
                  <c:v>15.7</c:v>
                </c:pt>
                <c:pt idx="31">
                  <c:v>18.399999999999999</c:v>
                </c:pt>
                <c:pt idx="32">
                  <c:v>14.5</c:v>
                </c:pt>
                <c:pt idx="33">
                  <c:v>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EE-43C3-8872-EAF789F13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5331072"/>
        <c:axId val="1678774720"/>
      </c:lineChart>
      <c:catAx>
        <c:axId val="191533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8774720"/>
        <c:crosses val="autoZero"/>
        <c:auto val="1"/>
        <c:lblAlgn val="ctr"/>
        <c:lblOffset val="100"/>
        <c:noMultiLvlLbl val="0"/>
      </c:catAx>
      <c:valAx>
        <c:axId val="1678774720"/>
        <c:scaling>
          <c:orientation val="minMax"/>
          <c:min val="5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533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25831146106738"/>
          <c:y val="9.8219869081717735E-3"/>
          <c:w val="0.70719390283279149"/>
          <c:h val="0.939471304637212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Лист1!$A$2:$A$29</c:f>
              <c:strCache>
                <c:ptCount val="28"/>
                <c:pt idx="0">
                  <c:v>Междуреченский</c:v>
                </c:pt>
                <c:pt idx="1">
                  <c:v>Вашкинский</c:v>
                </c:pt>
                <c:pt idx="2">
                  <c:v>Усть-Кубинский</c:v>
                </c:pt>
                <c:pt idx="3">
                  <c:v>Сямженский</c:v>
                </c:pt>
                <c:pt idx="4">
                  <c:v>Нюксенский</c:v>
                </c:pt>
                <c:pt idx="5">
                  <c:v>Бабушкинский</c:v>
                </c:pt>
                <c:pt idx="6">
                  <c:v>Тарногский</c:v>
                </c:pt>
                <c:pt idx="7">
                  <c:v>Чагодощенский</c:v>
                </c:pt>
                <c:pt idx="8">
                  <c:v>Верховажский</c:v>
                </c:pt>
                <c:pt idx="9">
                  <c:v>Харовский</c:v>
                </c:pt>
                <c:pt idx="10">
                  <c:v>Белозерский</c:v>
                </c:pt>
                <c:pt idx="11">
                  <c:v>Вожегодский</c:v>
                </c:pt>
                <c:pt idx="12">
                  <c:v>Кирилловский</c:v>
                </c:pt>
                <c:pt idx="13">
                  <c:v>Кичменгско-Городецкий</c:v>
                </c:pt>
                <c:pt idx="14">
                  <c:v>Устюженский</c:v>
                </c:pt>
                <c:pt idx="15">
                  <c:v>Кадуйский</c:v>
                </c:pt>
                <c:pt idx="16">
                  <c:v>Никольский</c:v>
                </c:pt>
                <c:pt idx="17">
                  <c:v>Бабаевский</c:v>
                </c:pt>
                <c:pt idx="18">
                  <c:v>Тотемский</c:v>
                </c:pt>
                <c:pt idx="19">
                  <c:v>Вытегорский</c:v>
                </c:pt>
                <c:pt idx="20">
                  <c:v>Шекснинский</c:v>
                </c:pt>
                <c:pt idx="21">
                  <c:v>Грязовецкий</c:v>
                </c:pt>
                <c:pt idx="22">
                  <c:v>Череповецкий</c:v>
                </c:pt>
                <c:pt idx="23">
                  <c:v>Сокольский</c:v>
                </c:pt>
                <c:pt idx="24">
                  <c:v>Великоустюгский</c:v>
                </c:pt>
                <c:pt idx="25">
                  <c:v>Вологодский</c:v>
                </c:pt>
                <c:pt idx="26">
                  <c:v>г. Череповец</c:v>
                </c:pt>
                <c:pt idx="27">
                  <c:v>г. Вологда</c:v>
                </c:pt>
              </c:strCache>
            </c:strRef>
          </c:cat>
          <c:val>
            <c:numRef>
              <c:f>Лист1!$B$2:$B$29</c:f>
              <c:numCache>
                <c:formatCode>0.0</c:formatCode>
                <c:ptCount val="28"/>
                <c:pt idx="0">
                  <c:v>4.9180000000000001</c:v>
                </c:pt>
                <c:pt idx="1">
                  <c:v>6.1479999999999997</c:v>
                </c:pt>
                <c:pt idx="2">
                  <c:v>7.3730000000000002</c:v>
                </c:pt>
                <c:pt idx="3">
                  <c:v>8.0489999999999995</c:v>
                </c:pt>
                <c:pt idx="4">
                  <c:v>8.5210000000000008</c:v>
                </c:pt>
                <c:pt idx="5">
                  <c:v>9.641</c:v>
                </c:pt>
                <c:pt idx="6">
                  <c:v>10.46</c:v>
                </c:pt>
                <c:pt idx="7">
                  <c:v>11.11</c:v>
                </c:pt>
                <c:pt idx="8">
                  <c:v>12.561</c:v>
                </c:pt>
                <c:pt idx="9">
                  <c:v>12.976000000000001</c:v>
                </c:pt>
                <c:pt idx="10">
                  <c:v>13.492000000000001</c:v>
                </c:pt>
                <c:pt idx="11">
                  <c:v>13.814</c:v>
                </c:pt>
                <c:pt idx="12">
                  <c:v>14.087999999999999</c:v>
                </c:pt>
                <c:pt idx="13">
                  <c:v>14.475</c:v>
                </c:pt>
                <c:pt idx="14">
                  <c:v>15.333</c:v>
                </c:pt>
                <c:pt idx="15">
                  <c:v>16.512</c:v>
                </c:pt>
                <c:pt idx="16">
                  <c:v>18.844999999999999</c:v>
                </c:pt>
                <c:pt idx="17">
                  <c:v>19.013999999999999</c:v>
                </c:pt>
                <c:pt idx="18">
                  <c:v>22.064</c:v>
                </c:pt>
                <c:pt idx="19">
                  <c:v>22.2</c:v>
                </c:pt>
                <c:pt idx="20">
                  <c:v>29.036999999999999</c:v>
                </c:pt>
                <c:pt idx="21">
                  <c:v>32.078000000000003</c:v>
                </c:pt>
                <c:pt idx="22">
                  <c:v>39.222000000000001</c:v>
                </c:pt>
                <c:pt idx="23">
                  <c:v>45.128999999999998</c:v>
                </c:pt>
                <c:pt idx="24">
                  <c:v>49.825000000000003</c:v>
                </c:pt>
                <c:pt idx="25">
                  <c:v>52.744999999999997</c:v>
                </c:pt>
                <c:pt idx="26">
                  <c:v>301.04000000000002</c:v>
                </c:pt>
                <c:pt idx="27">
                  <c:v>318.11200000000002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7-4B66-A79E-D518D2FA4B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2000 г.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 w="3175"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2.0450987758554402E-3"/>
                  <c:y val="-7.109297898054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17-4B66-A79E-D518D2FA4B2A}"/>
                </c:ext>
              </c:extLst>
            </c:dLbl>
            <c:dLbl>
              <c:idx val="1"/>
              <c:layout>
                <c:manualLayout>
                  <c:x val="-2.0450987758553652E-3"/>
                  <c:y val="-4.739531932036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17-4B66-A79E-D518D2FA4B2A}"/>
                </c:ext>
              </c:extLst>
            </c:dLbl>
            <c:dLbl>
              <c:idx val="2"/>
              <c:layout>
                <c:manualLayout>
                  <c:x val="0"/>
                  <c:y val="-4.739531932036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17-4B66-A79E-D518D2FA4B2A}"/>
                </c:ext>
              </c:extLst>
            </c:dLbl>
            <c:dLbl>
              <c:idx val="3"/>
              <c:layout>
                <c:manualLayout>
                  <c:x val="-2.0450987758554029E-3"/>
                  <c:y val="-2.3697659660183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17-4B66-A79E-D518D2FA4B2A}"/>
                </c:ext>
              </c:extLst>
            </c:dLbl>
            <c:dLbl>
              <c:idx val="4"/>
              <c:layout>
                <c:manualLayout>
                  <c:x val="-2.0450987758554029E-3"/>
                  <c:y val="-2.3697659660183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7-4B66-A79E-D518D2FA4B2A}"/>
                </c:ext>
              </c:extLst>
            </c:dLbl>
            <c:dLbl>
              <c:idx val="6"/>
              <c:layout>
                <c:manualLayout>
                  <c:x val="-4.0901975517107685E-3"/>
                  <c:y val="-2.3697659660182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17-4B66-A79E-D518D2FA4B2A}"/>
                </c:ext>
              </c:extLst>
            </c:dLbl>
            <c:dLbl>
              <c:idx val="7"/>
              <c:layout>
                <c:manualLayout>
                  <c:x val="-2.0450987758554029E-3"/>
                  <c:y val="-2.3697659660183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7-4B66-A79E-D518D2FA4B2A}"/>
                </c:ext>
              </c:extLst>
            </c:dLbl>
            <c:dLbl>
              <c:idx val="8"/>
              <c:layout>
                <c:manualLayout>
                  <c:x val="-6.1352963275662087E-3"/>
                  <c:y val="-4.7395319320366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17-4B66-A79E-D518D2FA4B2A}"/>
                </c:ext>
              </c:extLst>
            </c:dLbl>
            <c:dLbl>
              <c:idx val="9"/>
              <c:layout>
                <c:manualLayout>
                  <c:x val="0"/>
                  <c:y val="-4.739531932036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7-4B66-A79E-D518D2FA4B2A}"/>
                </c:ext>
              </c:extLst>
            </c:dLbl>
            <c:dLbl>
              <c:idx val="12"/>
              <c:layout>
                <c:manualLayout>
                  <c:x val="-4.0901975517108431E-3"/>
                  <c:y val="-2.3697659660183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317-4B66-A79E-D518D2FA4B2A}"/>
                </c:ext>
              </c:extLst>
            </c:dLbl>
            <c:dLbl>
              <c:idx val="16"/>
              <c:layout>
                <c:manualLayout>
                  <c:x val="-2.0450987758554029E-3"/>
                  <c:y val="-4.739531932036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17-4B66-A79E-D518D2FA4B2A}"/>
                </c:ext>
              </c:extLst>
            </c:dLbl>
            <c:dLbl>
              <c:idx val="17"/>
              <c:layout>
                <c:manualLayout>
                  <c:x val="-4.0901975517108058E-3"/>
                  <c:y val="-7.109297898054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317-4B66-A79E-D518D2FA4B2A}"/>
                </c:ext>
              </c:extLst>
            </c:dLbl>
            <c:dLbl>
              <c:idx val="18"/>
              <c:layout>
                <c:manualLayout>
                  <c:x val="3.749304443450034E-17"/>
                  <c:y val="-7.1092978980548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17-4B66-A79E-D518D2FA4B2A}"/>
                </c:ext>
              </c:extLst>
            </c:dLbl>
            <c:dLbl>
              <c:idx val="19"/>
              <c:layout>
                <c:manualLayout>
                  <c:x val="-2.0450987758553652E-3"/>
                  <c:y val="-4.739531932036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317-4B66-A79E-D518D2FA4B2A}"/>
                </c:ext>
              </c:extLst>
            </c:dLbl>
            <c:dLbl>
              <c:idx val="21"/>
              <c:layout>
                <c:manualLayout>
                  <c:x val="-2.0450987758554029E-3"/>
                  <c:y val="-2.3697659660183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7-4B66-A79E-D518D2FA4B2A}"/>
                </c:ext>
              </c:extLst>
            </c:dLbl>
            <c:dLbl>
              <c:idx val="22"/>
              <c:layout>
                <c:manualLayout>
                  <c:x val="-2.0450987758554029E-3"/>
                  <c:y val="-2.3697659660183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317-4B66-A79E-D518D2FA4B2A}"/>
                </c:ext>
              </c:extLst>
            </c:dLbl>
            <c:dLbl>
              <c:idx val="23"/>
              <c:layout>
                <c:manualLayout>
                  <c:x val="-2.0450987758554029E-3"/>
                  <c:y val="-2.3697659660183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317-4B66-A79E-D518D2FA4B2A}"/>
                </c:ext>
              </c:extLst>
            </c:dLbl>
            <c:dLbl>
              <c:idx val="24"/>
              <c:layout>
                <c:manualLayout>
                  <c:x val="-8.1803951034216116E-3"/>
                  <c:y val="-4.739531932036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317-4B66-A79E-D518D2FA4B2A}"/>
                </c:ext>
              </c:extLst>
            </c:dLbl>
            <c:dLbl>
              <c:idx val="25"/>
              <c:layout>
                <c:manualLayout>
                  <c:x val="-4.0901975517108058E-3"/>
                  <c:y val="-7.10929789805489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7-4B66-A79E-D518D2FA4B2A}"/>
                </c:ext>
              </c:extLst>
            </c:dLbl>
            <c:dLbl>
              <c:idx val="26"/>
              <c:layout>
                <c:manualLayout>
                  <c:x val="-1.2271193373555579E-2"/>
                  <c:y val="-4.739898092191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317-4B66-A79E-D518D2FA4B2A}"/>
                </c:ext>
              </c:extLst>
            </c:dLbl>
            <c:dLbl>
              <c:idx val="27"/>
              <c:layout>
                <c:manualLayout>
                  <c:x val="-8.2543791675068635E-3"/>
                  <c:y val="-2.2784911867243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7-4B66-A79E-D518D2FA4B2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Лист1!$A$2:$A$29</c:f>
              <c:strCache>
                <c:ptCount val="28"/>
                <c:pt idx="0">
                  <c:v>Междуреченский</c:v>
                </c:pt>
                <c:pt idx="1">
                  <c:v>Вашкинский</c:v>
                </c:pt>
                <c:pt idx="2">
                  <c:v>Усть-Кубинский</c:v>
                </c:pt>
                <c:pt idx="3">
                  <c:v>Сямженский</c:v>
                </c:pt>
                <c:pt idx="4">
                  <c:v>Нюксенский</c:v>
                </c:pt>
                <c:pt idx="5">
                  <c:v>Бабушкинский</c:v>
                </c:pt>
                <c:pt idx="6">
                  <c:v>Тарногский</c:v>
                </c:pt>
                <c:pt idx="7">
                  <c:v>Чагодощенский</c:v>
                </c:pt>
                <c:pt idx="8">
                  <c:v>Верховажский</c:v>
                </c:pt>
                <c:pt idx="9">
                  <c:v>Харовский</c:v>
                </c:pt>
                <c:pt idx="10">
                  <c:v>Белозерский</c:v>
                </c:pt>
                <c:pt idx="11">
                  <c:v>Вожегодский</c:v>
                </c:pt>
                <c:pt idx="12">
                  <c:v>Кирилловский</c:v>
                </c:pt>
                <c:pt idx="13">
                  <c:v>Кичменгско-Городецкий</c:v>
                </c:pt>
                <c:pt idx="14">
                  <c:v>Устюженский</c:v>
                </c:pt>
                <c:pt idx="15">
                  <c:v>Кадуйский</c:v>
                </c:pt>
                <c:pt idx="16">
                  <c:v>Никольский</c:v>
                </c:pt>
                <c:pt idx="17">
                  <c:v>Бабаевский</c:v>
                </c:pt>
                <c:pt idx="18">
                  <c:v>Тотемский</c:v>
                </c:pt>
                <c:pt idx="19">
                  <c:v>Вытегорский</c:v>
                </c:pt>
                <c:pt idx="20">
                  <c:v>Шекснинский</c:v>
                </c:pt>
                <c:pt idx="21">
                  <c:v>Грязовецкий</c:v>
                </c:pt>
                <c:pt idx="22">
                  <c:v>Череповецкий</c:v>
                </c:pt>
                <c:pt idx="23">
                  <c:v>Сокольский</c:v>
                </c:pt>
                <c:pt idx="24">
                  <c:v>Великоустюгский</c:v>
                </c:pt>
                <c:pt idx="25">
                  <c:v>Вологодский</c:v>
                </c:pt>
                <c:pt idx="26">
                  <c:v>г. Череповец</c:v>
                </c:pt>
                <c:pt idx="27">
                  <c:v>г. Вологда</c:v>
                </c:pt>
              </c:strCache>
            </c:strRef>
          </c:cat>
          <c:val>
            <c:numRef>
              <c:f>Лист1!$C$2:$C$29</c:f>
              <c:numCache>
                <c:formatCode>0.0</c:formatCode>
                <c:ptCount val="28"/>
                <c:pt idx="0">
                  <c:v>7.8579999999999997</c:v>
                </c:pt>
                <c:pt idx="1">
                  <c:v>10.468999999999999</c:v>
                </c:pt>
                <c:pt idx="2">
                  <c:v>9.7029999999999994</c:v>
                </c:pt>
                <c:pt idx="3">
                  <c:v>10.62</c:v>
                </c:pt>
                <c:pt idx="4">
                  <c:v>12.048</c:v>
                </c:pt>
                <c:pt idx="5">
                  <c:v>15.775</c:v>
                </c:pt>
                <c:pt idx="6">
                  <c:v>15.82</c:v>
                </c:pt>
                <c:pt idx="7">
                  <c:v>16.23</c:v>
                </c:pt>
                <c:pt idx="8">
                  <c:v>16.652999999999999</c:v>
                </c:pt>
                <c:pt idx="9">
                  <c:v>21.623000000000001</c:v>
                </c:pt>
                <c:pt idx="10" formatCode="General">
                  <c:v>22.6</c:v>
                </c:pt>
                <c:pt idx="11">
                  <c:v>19.573</c:v>
                </c:pt>
                <c:pt idx="12">
                  <c:v>19.222999999999999</c:v>
                </c:pt>
                <c:pt idx="13">
                  <c:v>23.28</c:v>
                </c:pt>
                <c:pt idx="14">
                  <c:v>22.553000000000001</c:v>
                </c:pt>
                <c:pt idx="15">
                  <c:v>19.481000000000002</c:v>
                </c:pt>
                <c:pt idx="16">
                  <c:v>27.506</c:v>
                </c:pt>
                <c:pt idx="17">
                  <c:v>25.963999999999999</c:v>
                </c:pt>
                <c:pt idx="18">
                  <c:v>26.89</c:v>
                </c:pt>
                <c:pt idx="19">
                  <c:v>32.893999999999998</c:v>
                </c:pt>
                <c:pt idx="20">
                  <c:v>35.856000000000002</c:v>
                </c:pt>
                <c:pt idx="21">
                  <c:v>43.264000000000003</c:v>
                </c:pt>
                <c:pt idx="22">
                  <c:v>41.991999999999997</c:v>
                </c:pt>
                <c:pt idx="23">
                  <c:v>60.503</c:v>
                </c:pt>
                <c:pt idx="24">
                  <c:v>67.331000000000003</c:v>
                </c:pt>
                <c:pt idx="25">
                  <c:v>51.295999999999999</c:v>
                </c:pt>
                <c:pt idx="26">
                  <c:v>323.471</c:v>
                </c:pt>
                <c:pt idx="27">
                  <c:v>308.76400000000001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317-4B66-A79E-D518D2FA4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88"/>
        <c:axId val="130615552"/>
        <c:axId val="130633728"/>
      </c:barChart>
      <c:catAx>
        <c:axId val="130615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0633728"/>
        <c:crosses val="autoZero"/>
        <c:auto val="1"/>
        <c:lblAlgn val="ctr"/>
        <c:lblOffset val="100"/>
        <c:noMultiLvlLbl val="0"/>
      </c:catAx>
      <c:valAx>
        <c:axId val="1306337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Тыс. чел.</a:t>
                </a:r>
              </a:p>
            </c:rich>
          </c:tx>
          <c:layout>
            <c:manualLayout>
              <c:xMode val="edge"/>
              <c:yMode val="edge"/>
              <c:x val="0.89770674515606774"/>
              <c:y val="0.92958620129824687"/>
            </c:manualLayout>
          </c:layout>
          <c:overlay val="0"/>
        </c:title>
        <c:numFmt formatCode="0.0" sourceLinked="1"/>
        <c:majorTickMark val="none"/>
        <c:minorTickMark val="out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0615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373958981684202"/>
          <c:y val="0.8416324780307346"/>
          <c:w val="0.36705796528476181"/>
          <c:h val="8.8596906190138977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204234185196632E-2"/>
          <c:y val="7.0954646027608356E-2"/>
          <c:w val="0.85630986229769823"/>
          <c:h val="0.83306386567298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ysClr val="windowText" lastClr="000000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Лист1!$B$2:$B$24</c:f>
              <c:numCache>
                <c:formatCode>0.0</c:formatCode>
                <c:ptCount val="23"/>
                <c:pt idx="0">
                  <c:v>59.2</c:v>
                </c:pt>
                <c:pt idx="1">
                  <c:v>57.7</c:v>
                </c:pt>
                <c:pt idx="2">
                  <c:v>57.1</c:v>
                </c:pt>
                <c:pt idx="3">
                  <c:v>55.4</c:v>
                </c:pt>
                <c:pt idx="4">
                  <c:v>55.7</c:v>
                </c:pt>
                <c:pt idx="5">
                  <c:v>56.1</c:v>
                </c:pt>
                <c:pt idx="6">
                  <c:v>58.5</c:v>
                </c:pt>
                <c:pt idx="7">
                  <c:v>60.4</c:v>
                </c:pt>
                <c:pt idx="8">
                  <c:v>60.4</c:v>
                </c:pt>
                <c:pt idx="9">
                  <c:v>60.7</c:v>
                </c:pt>
                <c:pt idx="10">
                  <c:v>60.6</c:v>
                </c:pt>
                <c:pt idx="11">
                  <c:v>62.1</c:v>
                </c:pt>
                <c:pt idx="12">
                  <c:v>63.1</c:v>
                </c:pt>
                <c:pt idx="13">
                  <c:v>63.2</c:v>
                </c:pt>
                <c:pt idx="14">
                  <c:v>63.7</c:v>
                </c:pt>
                <c:pt idx="15">
                  <c:v>64.400000000000006</c:v>
                </c:pt>
                <c:pt idx="16">
                  <c:v>64.2</c:v>
                </c:pt>
                <c:pt idx="17">
                  <c:v>65.5</c:v>
                </c:pt>
                <c:pt idx="18">
                  <c:v>65.7</c:v>
                </c:pt>
                <c:pt idx="19">
                  <c:v>65.900000000000006</c:v>
                </c:pt>
                <c:pt idx="20" formatCode="0.00">
                  <c:v>64.900000000000006</c:v>
                </c:pt>
                <c:pt idx="21" formatCode="0.00">
                  <c:v>63.9</c:v>
                </c:pt>
                <c:pt idx="22" formatCode="0.00">
                  <c:v>65.900000000000006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B-4401-9D6A-DDA8056D55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gradFill rotWithShape="1">
              <a:gsLst>
                <a:gs pos="0">
                  <a:srgbClr val="C0504D">
                    <a:satMod val="103000"/>
                    <a:lumMod val="102000"/>
                    <a:tint val="94000"/>
                  </a:srgbClr>
                </a:gs>
                <a:gs pos="50000">
                  <a:srgbClr val="C0504D">
                    <a:satMod val="110000"/>
                    <a:lumMod val="100000"/>
                    <a:shade val="100000"/>
                  </a:srgbClr>
                </a:gs>
                <a:gs pos="100000">
                  <a:srgbClr val="C0504D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15"/>
              <c:layout>
                <c:manualLayout>
                  <c:x val="-1.5743341818418915E-16"/>
                  <c:y val="1.1904761904761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AB-4401-9D6A-DDA8056D55D8}"/>
                </c:ext>
              </c:extLst>
            </c:dLbl>
            <c:dLbl>
              <c:idx val="16"/>
              <c:layout>
                <c:manualLayout>
                  <c:x val="-1.5743341818418915E-16"/>
                  <c:y val="7.9365079365079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AB-4401-9D6A-DDA8056D55D8}"/>
                </c:ext>
              </c:extLst>
            </c:dLbl>
            <c:dLbl>
              <c:idx val="17"/>
              <c:layout>
                <c:manualLayout>
                  <c:x val="-4.2936882782310002E-3"/>
                  <c:y val="3.9682539682539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AB-4401-9D6A-DDA8056D55D8}"/>
                </c:ext>
              </c:extLst>
            </c:dLbl>
            <c:dLbl>
              <c:idx val="18"/>
              <c:layout>
                <c:manualLayout>
                  <c:x val="-1.5743341818418915E-16"/>
                  <c:y val="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AB-4401-9D6A-DDA8056D55D8}"/>
                </c:ext>
              </c:extLst>
            </c:dLbl>
            <c:dLbl>
              <c:idx val="19"/>
              <c:layout>
                <c:manualLayout>
                  <c:x val="2.1468441391154997E-3"/>
                  <c:y val="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AB-4401-9D6A-DDA8056D55D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Лист1!$C$2:$C$24</c:f>
              <c:numCache>
                <c:formatCode>0.0</c:formatCode>
                <c:ptCount val="23"/>
                <c:pt idx="0">
                  <c:v>73.099999999999994</c:v>
                </c:pt>
                <c:pt idx="1">
                  <c:v>71.900000000000006</c:v>
                </c:pt>
                <c:pt idx="2">
                  <c:v>71.7</c:v>
                </c:pt>
                <c:pt idx="3">
                  <c:v>70.8</c:v>
                </c:pt>
                <c:pt idx="4">
                  <c:v>71.599999999999994</c:v>
                </c:pt>
                <c:pt idx="5">
                  <c:v>71.7</c:v>
                </c:pt>
                <c:pt idx="6">
                  <c:v>73.3</c:v>
                </c:pt>
                <c:pt idx="7">
                  <c:v>74.400000000000006</c:v>
                </c:pt>
                <c:pt idx="8">
                  <c:v>74</c:v>
                </c:pt>
                <c:pt idx="9">
                  <c:v>74.400000000000006</c:v>
                </c:pt>
                <c:pt idx="10">
                  <c:v>74.2</c:v>
                </c:pt>
                <c:pt idx="11">
                  <c:v>75.099999999999994</c:v>
                </c:pt>
                <c:pt idx="12">
                  <c:v>75.5</c:v>
                </c:pt>
                <c:pt idx="13">
                  <c:v>75.599999999999994</c:v>
                </c:pt>
                <c:pt idx="14">
                  <c:v>75.900000000000006</c:v>
                </c:pt>
                <c:pt idx="15">
                  <c:v>76.5</c:v>
                </c:pt>
                <c:pt idx="16">
                  <c:v>76.400000000000006</c:v>
                </c:pt>
                <c:pt idx="17">
                  <c:v>76.900000000000006</c:v>
                </c:pt>
                <c:pt idx="18">
                  <c:v>77</c:v>
                </c:pt>
                <c:pt idx="19">
                  <c:v>77.63</c:v>
                </c:pt>
                <c:pt idx="20" formatCode="0.00">
                  <c:v>76.599999999999994</c:v>
                </c:pt>
                <c:pt idx="21" formatCode="0.00">
                  <c:v>74.400000000000006</c:v>
                </c:pt>
                <c:pt idx="22" formatCode="0.00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AB-4401-9D6A-DDA8056D5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46"/>
        <c:axId val="127784064"/>
        <c:axId val="127785600"/>
      </c:barChart>
      <c:lineChart>
        <c:grouping val="stack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Гендерный разрыв в ОПЖ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317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5422928295405734E-2"/>
                  <c:y val="-3.0375890513685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AB-4401-9D6A-DDA8056D55D8}"/>
                </c:ext>
              </c:extLst>
            </c:dLbl>
            <c:dLbl>
              <c:idx val="22"/>
              <c:layout>
                <c:manualLayout>
                  <c:x val="-2.7657278017717571E-2"/>
                  <c:y val="-8.45268262956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2A-4A3F-A1B9-2A744A15EA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Лист1!$D$2:$D$24</c:f>
              <c:numCache>
                <c:formatCode>0.0</c:formatCode>
                <c:ptCount val="23"/>
                <c:pt idx="0">
                  <c:v>13.899999999999999</c:v>
                </c:pt>
                <c:pt idx="1">
                  <c:v>14.200000000000003</c:v>
                </c:pt>
                <c:pt idx="2">
                  <c:v>14.600000000000001</c:v>
                </c:pt>
                <c:pt idx="3">
                  <c:v>15.400000000000002</c:v>
                </c:pt>
                <c:pt idx="4">
                  <c:v>15.899999999999999</c:v>
                </c:pt>
                <c:pt idx="5">
                  <c:v>15.600000000000001</c:v>
                </c:pt>
                <c:pt idx="6">
                  <c:v>14.8</c:v>
                </c:pt>
                <c:pt idx="7">
                  <c:v>14.000000000000007</c:v>
                </c:pt>
                <c:pt idx="8">
                  <c:v>13.600000000000001</c:v>
                </c:pt>
                <c:pt idx="9">
                  <c:v>13.700000000000003</c:v>
                </c:pt>
                <c:pt idx="10">
                  <c:v>13.600000000000001</c:v>
                </c:pt>
                <c:pt idx="11">
                  <c:v>12.999999999999998</c:v>
                </c:pt>
                <c:pt idx="12">
                  <c:v>12.400000000000002</c:v>
                </c:pt>
                <c:pt idx="13">
                  <c:v>12.399999999999999</c:v>
                </c:pt>
                <c:pt idx="14">
                  <c:v>12.200000000000003</c:v>
                </c:pt>
                <c:pt idx="15">
                  <c:v>12.099999999999998</c:v>
                </c:pt>
                <c:pt idx="16">
                  <c:v>12.200000000000003</c:v>
                </c:pt>
                <c:pt idx="17">
                  <c:v>11.400000000000006</c:v>
                </c:pt>
                <c:pt idx="18">
                  <c:v>11.3</c:v>
                </c:pt>
                <c:pt idx="19">
                  <c:v>11.729999999999993</c:v>
                </c:pt>
                <c:pt idx="20">
                  <c:v>11.699999999999992</c:v>
                </c:pt>
                <c:pt idx="21">
                  <c:v>10.500000000000007</c:v>
                </c:pt>
                <c:pt idx="22">
                  <c:v>11.099999999999998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CAB-4401-9D6A-DDA8056D5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074688"/>
        <c:axId val="131072768"/>
      </c:lineChart>
      <c:catAx>
        <c:axId val="12778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27785600"/>
        <c:crosses val="autoZero"/>
        <c:auto val="1"/>
        <c:lblAlgn val="ctr"/>
        <c:lblOffset val="100"/>
        <c:noMultiLvlLbl val="0"/>
      </c:catAx>
      <c:valAx>
        <c:axId val="127785600"/>
        <c:scaling>
          <c:orientation val="minMax"/>
          <c:max val="9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/>
                  <a:t>Величина ОПЖ</a:t>
                </a:r>
              </a:p>
            </c:rich>
          </c:tx>
          <c:layout>
            <c:manualLayout>
              <c:xMode val="edge"/>
              <c:yMode val="edge"/>
              <c:x val="2.0338275368930611E-2"/>
              <c:y val="0.3593999441383337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7784064"/>
        <c:crosses val="autoZero"/>
        <c:crossBetween val="between"/>
        <c:majorUnit val="2"/>
      </c:valAx>
      <c:valAx>
        <c:axId val="131072768"/>
        <c:scaling>
          <c:orientation val="minMax"/>
          <c:max val="1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/>
                  <a:t>Гендерный разрыв</a:t>
                </a:r>
              </a:p>
            </c:rich>
          </c:tx>
          <c:layout>
            <c:manualLayout>
              <c:xMode val="edge"/>
              <c:yMode val="edge"/>
              <c:x val="0.9636649730467336"/>
              <c:y val="0.3357237386689688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1074688"/>
        <c:crosses val="max"/>
        <c:crossBetween val="between"/>
      </c:valAx>
      <c:catAx>
        <c:axId val="131074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1072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61139944509176"/>
          <c:y val="2.848843954862432E-2"/>
          <c:w val="0.54471525760985351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70C0"/>
                </a:solidFill>
                <a:effectLst/>
              </a:rPr>
              <a:t>Россия</a:t>
            </a:r>
          </a:p>
        </c:rich>
      </c:tx>
      <c:layout>
        <c:manualLayout>
          <c:xMode val="edge"/>
          <c:yMode val="edge"/>
          <c:x val="8.5073287493992816E-2"/>
          <c:y val="3.5386953081172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70C0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428246645225687E-2"/>
          <c:y val="2.3994397530157856E-2"/>
          <c:w val="0.93218882850911244"/>
          <c:h val="0.7835763776943922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 (ОКР)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199074074074072E-2"/>
                  <c:y val="-2.7204376173645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99-433B-8A17-CAC5A4263D74}"/>
                </c:ext>
              </c:extLst>
            </c:dLbl>
            <c:dLbl>
              <c:idx val="1"/>
              <c:layout>
                <c:manualLayout>
                  <c:x val="-4.5300925925925939E-2"/>
                  <c:y val="-1.95008222559486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99-433B-8A17-CAC5A4263D74}"/>
                </c:ext>
              </c:extLst>
            </c:dLbl>
            <c:dLbl>
              <c:idx val="13"/>
              <c:layout>
                <c:manualLayout>
                  <c:x val="-2.9097222222222306E-2"/>
                  <c:y val="-2.7204376173645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99-433B-8A17-CAC5A4263D74}"/>
                </c:ext>
              </c:extLst>
            </c:dLbl>
            <c:dLbl>
              <c:idx val="14"/>
              <c:layout>
                <c:manualLayout>
                  <c:x val="-2.6782407407407408E-2"/>
                  <c:y val="-3.281644149543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99-433B-8A17-CAC5A4263D74}"/>
                </c:ext>
              </c:extLst>
            </c:dLbl>
            <c:dLbl>
              <c:idx val="19"/>
              <c:layout>
                <c:manualLayout>
                  <c:x val="-2.2146096113294145E-2"/>
                  <c:y val="-2.3998661885026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99-433B-8A17-CAC5A4263D74}"/>
                </c:ext>
              </c:extLst>
            </c:dLbl>
            <c:dLbl>
              <c:idx val="22"/>
              <c:layout>
                <c:manualLayout>
                  <c:x val="-1.9837962962962963E-2"/>
                  <c:y val="-2.7204376173645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99-433B-8A17-CAC5A4263D74}"/>
                </c:ext>
              </c:extLst>
            </c:dLbl>
            <c:dLbl>
              <c:idx val="23"/>
              <c:layout>
                <c:manualLayout>
                  <c:x val="-2.3310185185185354E-2"/>
                  <c:y val="2.6110244383349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99-433B-8A17-CAC5A4263D74}"/>
                </c:ext>
              </c:extLst>
            </c:dLbl>
            <c:dLbl>
              <c:idx val="24"/>
              <c:layout>
                <c:manualLayout>
                  <c:x val="-3.951388888888889E-2"/>
                  <c:y val="-1.3174212869172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99-433B-8A17-CAC5A4263D74}"/>
                </c:ext>
              </c:extLst>
            </c:dLbl>
            <c:dLbl>
              <c:idx val="25"/>
              <c:layout>
                <c:manualLayout>
                  <c:x val="-1.9041310044727228E-2"/>
                  <c:y val="-3.0429945563779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99-433B-8A17-CAC5A4263D74}"/>
                </c:ext>
              </c:extLst>
            </c:dLbl>
            <c:spPr>
              <a:noFill/>
              <a:ln w="3175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Лист1!$A$2:$A$35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Лист1!$B$2:$B$35</c:f>
              <c:numCache>
                <c:formatCode>0.0</c:formatCode>
                <c:ptCount val="34"/>
                <c:pt idx="0">
                  <c:v>13.4</c:v>
                </c:pt>
                <c:pt idx="1">
                  <c:v>12.1</c:v>
                </c:pt>
                <c:pt idx="2">
                  <c:v>10.7</c:v>
                </c:pt>
                <c:pt idx="3">
                  <c:v>9.4</c:v>
                </c:pt>
                <c:pt idx="4">
                  <c:v>9.6</c:v>
                </c:pt>
                <c:pt idx="5">
                  <c:v>9.3000000000000007</c:v>
                </c:pt>
                <c:pt idx="6">
                  <c:v>8.9</c:v>
                </c:pt>
                <c:pt idx="7">
                  <c:v>8.6</c:v>
                </c:pt>
                <c:pt idx="8">
                  <c:v>8.8000000000000007</c:v>
                </c:pt>
                <c:pt idx="9">
                  <c:v>8.3000000000000007</c:v>
                </c:pt>
                <c:pt idx="10">
                  <c:v>8.6999999999999993</c:v>
                </c:pt>
                <c:pt idx="11">
                  <c:v>9</c:v>
                </c:pt>
                <c:pt idx="12">
                  <c:v>9.6999999999999993</c:v>
                </c:pt>
                <c:pt idx="13">
                  <c:v>10.199999999999999</c:v>
                </c:pt>
                <c:pt idx="14">
                  <c:v>10.4</c:v>
                </c:pt>
                <c:pt idx="15">
                  <c:v>10.199999999999999</c:v>
                </c:pt>
                <c:pt idx="16">
                  <c:v>10.4</c:v>
                </c:pt>
                <c:pt idx="17">
                  <c:v>11.3</c:v>
                </c:pt>
                <c:pt idx="18">
                  <c:v>12.1</c:v>
                </c:pt>
                <c:pt idx="19">
                  <c:v>12.4</c:v>
                </c:pt>
                <c:pt idx="20">
                  <c:v>12.5</c:v>
                </c:pt>
                <c:pt idx="21">
                  <c:v>12.6</c:v>
                </c:pt>
                <c:pt idx="22">
                  <c:v>13.3</c:v>
                </c:pt>
                <c:pt idx="23">
                  <c:v>13.2</c:v>
                </c:pt>
                <c:pt idx="24">
                  <c:v>13.3</c:v>
                </c:pt>
                <c:pt idx="25">
                  <c:v>13.3</c:v>
                </c:pt>
                <c:pt idx="26">
                  <c:v>12.9</c:v>
                </c:pt>
                <c:pt idx="27">
                  <c:v>11.5</c:v>
                </c:pt>
                <c:pt idx="28">
                  <c:v>10.9</c:v>
                </c:pt>
                <c:pt idx="29">
                  <c:v>10.1</c:v>
                </c:pt>
                <c:pt idx="30">
                  <c:v>9.8000000000000007</c:v>
                </c:pt>
                <c:pt idx="31">
                  <c:v>9.6</c:v>
                </c:pt>
                <c:pt idx="32">
                  <c:v>9</c:v>
                </c:pt>
                <c:pt idx="33">
                  <c:v>8.6999999999999993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499-433B-8A17-CAC5A4263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895296"/>
        <c:axId val="147187256"/>
      </c:lineChart>
      <c:catAx>
        <c:axId val="21489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187256"/>
        <c:crosses val="autoZero"/>
        <c:auto val="1"/>
        <c:lblAlgn val="ctr"/>
        <c:lblOffset val="100"/>
        <c:noMultiLvlLbl val="0"/>
      </c:catAx>
      <c:valAx>
        <c:axId val="147187256"/>
        <c:scaling>
          <c:orientation val="minMax"/>
          <c:max val="20"/>
          <c:min val="5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317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89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146510295368019"/>
          <c:y val="0.67694188614007911"/>
          <c:w val="0.44417766441166695"/>
          <c:h val="6.6601652462161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70C0"/>
                </a:solidFill>
                <a:effectLst/>
              </a:rPr>
              <a:t>Вологодская область</a:t>
            </a:r>
          </a:p>
        </c:rich>
      </c:tx>
      <c:layout>
        <c:manualLayout>
          <c:xMode val="edge"/>
          <c:yMode val="edge"/>
          <c:x val="5.5627888063287896E-2"/>
          <c:y val="2.8492105779747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70C0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Общий коэффициент рождаемости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Лист1!$B$6:$AI$6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Лист1!$B$7:$AI$7</c:f>
              <c:numCache>
                <c:formatCode>0.0</c:formatCode>
                <c:ptCount val="34"/>
                <c:pt idx="0">
                  <c:v>13.4</c:v>
                </c:pt>
                <c:pt idx="1">
                  <c:v>11.9</c:v>
                </c:pt>
                <c:pt idx="2">
                  <c:v>10.3</c:v>
                </c:pt>
                <c:pt idx="3">
                  <c:v>9</c:v>
                </c:pt>
                <c:pt idx="4">
                  <c:v>8.9</c:v>
                </c:pt>
                <c:pt idx="5">
                  <c:v>8.6999999999999993</c:v>
                </c:pt>
                <c:pt idx="6">
                  <c:v>8.5</c:v>
                </c:pt>
                <c:pt idx="7">
                  <c:v>8.4</c:v>
                </c:pt>
                <c:pt idx="8">
                  <c:v>8.4</c:v>
                </c:pt>
                <c:pt idx="9">
                  <c:v>8</c:v>
                </c:pt>
                <c:pt idx="10">
                  <c:v>8.8000000000000007</c:v>
                </c:pt>
                <c:pt idx="11">
                  <c:v>9.4</c:v>
                </c:pt>
                <c:pt idx="12">
                  <c:v>10.1</c:v>
                </c:pt>
                <c:pt idx="13">
                  <c:v>10.4</c:v>
                </c:pt>
                <c:pt idx="14">
                  <c:v>10.7</c:v>
                </c:pt>
                <c:pt idx="15">
                  <c:v>10.5</c:v>
                </c:pt>
                <c:pt idx="16">
                  <c:v>10.9</c:v>
                </c:pt>
                <c:pt idx="17">
                  <c:v>11.6</c:v>
                </c:pt>
                <c:pt idx="18">
                  <c:v>12</c:v>
                </c:pt>
                <c:pt idx="19">
                  <c:v>12.4</c:v>
                </c:pt>
                <c:pt idx="20">
                  <c:v>12.5</c:v>
                </c:pt>
                <c:pt idx="21">
                  <c:v>13</c:v>
                </c:pt>
                <c:pt idx="22">
                  <c:v>14</c:v>
                </c:pt>
                <c:pt idx="23">
                  <c:v>13.8</c:v>
                </c:pt>
                <c:pt idx="24">
                  <c:v>13.6</c:v>
                </c:pt>
                <c:pt idx="25">
                  <c:v>13.7</c:v>
                </c:pt>
                <c:pt idx="26">
                  <c:v>13.3</c:v>
                </c:pt>
                <c:pt idx="27">
                  <c:v>11.4</c:v>
                </c:pt>
                <c:pt idx="28">
                  <c:v>10.5</c:v>
                </c:pt>
                <c:pt idx="29">
                  <c:v>9.6</c:v>
                </c:pt>
                <c:pt idx="30">
                  <c:v>9.3000000000000007</c:v>
                </c:pt>
                <c:pt idx="31">
                  <c:v>9.1</c:v>
                </c:pt>
                <c:pt idx="32">
                  <c:v>8.1999999999999993</c:v>
                </c:pt>
                <c:pt idx="33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EE-43C3-8872-EAF789F13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5331072"/>
        <c:axId val="1678774720"/>
      </c:lineChart>
      <c:catAx>
        <c:axId val="191533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8774720"/>
        <c:crosses val="autoZero"/>
        <c:auto val="1"/>
        <c:lblAlgn val="ctr"/>
        <c:lblOffset val="100"/>
        <c:noMultiLvlLbl val="0"/>
      </c:catAx>
      <c:valAx>
        <c:axId val="1678774720"/>
        <c:scaling>
          <c:orientation val="minMax"/>
          <c:min val="5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533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881290658818261"/>
          <c:y val="0.89412490535348721"/>
          <c:w val="0.38754326421783569"/>
          <c:h val="9.1629041756639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63130638272321"/>
          <c:y val="3.0581594881111503E-2"/>
          <c:w val="0.60394699066772051"/>
          <c:h val="0.88025740404306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ТАБ_20!$B$3</c:f>
              <c:strCache>
                <c:ptCount val="1"/>
                <c:pt idx="0">
                  <c:v>Число разводов 
на 1000 браков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211-4E62-A4A1-75FF0C90E37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211-4E62-A4A1-75FF0C90E37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211-4E62-A4A1-75FF0C90E375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211-4E62-A4A1-75FF0C90E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ТАБ_20!$A$4:$A$14</c:f>
              <c:strCache>
                <c:ptCount val="11"/>
                <c:pt idx="0">
                  <c:v>Республика Карелия</c:v>
                </c:pt>
                <c:pt idx="1">
                  <c:v>Республика Коми</c:v>
                </c:pt>
                <c:pt idx="2">
                  <c:v>Архангельская область</c:v>
                </c:pt>
                <c:pt idx="3">
                  <c:v>  Ненецкий автономный округ</c:v>
                </c:pt>
                <c:pt idx="4">
                  <c:v>Вологодская область</c:v>
                </c:pt>
                <c:pt idx="5">
                  <c:v>Калининградская область</c:v>
                </c:pt>
                <c:pt idx="6">
                  <c:v>Ленинградская область</c:v>
                </c:pt>
                <c:pt idx="7">
                  <c:v>Мурманская область</c:v>
                </c:pt>
                <c:pt idx="8">
                  <c:v>Новгородская область</c:v>
                </c:pt>
                <c:pt idx="9">
                  <c:v>Псковская область</c:v>
                </c:pt>
                <c:pt idx="10">
                  <c:v>г.Санкт-Петербург</c:v>
                </c:pt>
              </c:strCache>
            </c:strRef>
          </c:cat>
          <c:val>
            <c:numRef>
              <c:f>ТАБ_20!$B$4:$B$14</c:f>
              <c:numCache>
                <c:formatCode>0"      "</c:formatCode>
                <c:ptCount val="11"/>
                <c:pt idx="0">
                  <c:v>582.41758241758248</c:v>
                </c:pt>
                <c:pt idx="1">
                  <c:v>764.70588235294122</c:v>
                </c:pt>
                <c:pt idx="2">
                  <c:v>708.33333333333326</c:v>
                </c:pt>
                <c:pt idx="3">
                  <c:v>639.34426229508199</c:v>
                </c:pt>
                <c:pt idx="4">
                  <c:v>703.125</c:v>
                </c:pt>
                <c:pt idx="5">
                  <c:v>585.10638297872345</c:v>
                </c:pt>
                <c:pt idx="6">
                  <c:v>679.99999999999989</c:v>
                </c:pt>
                <c:pt idx="7">
                  <c:v>686.74698795180723</c:v>
                </c:pt>
                <c:pt idx="8">
                  <c:v>684.93150684931504</c:v>
                </c:pt>
                <c:pt idx="9">
                  <c:v>632.91139240506322</c:v>
                </c:pt>
                <c:pt idx="10">
                  <c:v>461.53846153846149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1-4E62-A4A1-75FF0C90E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3748776"/>
        <c:axId val="423750744"/>
      </c:barChart>
      <c:catAx>
        <c:axId val="423748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750744"/>
        <c:crosses val="autoZero"/>
        <c:auto val="1"/>
        <c:lblAlgn val="ctr"/>
        <c:lblOffset val="100"/>
        <c:noMultiLvlLbl val="0"/>
      </c:catAx>
      <c:valAx>
        <c:axId val="423750744"/>
        <c:scaling>
          <c:orientation val="minMax"/>
        </c:scaling>
        <c:delete val="0"/>
        <c:axPos val="b"/>
        <c:numFmt formatCode="0&quot;      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748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0.91056</cdr:x>
      <cdr:y>0.01542</cdr:y>
    </cdr:from>
    <cdr:to>
      <cdr:x>1</cdr:x>
      <cdr:y>0.08383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CE08A836-A685-4664-968C-F73CBEF8825A}"/>
            </a:ext>
          </a:extLst>
        </cdr:cNvPr>
        <cdr:cNvSpPr txBox="1"/>
      </cdr:nvSpPr>
      <cdr:spPr>
        <a:xfrm xmlns:a="http://schemas.openxmlformats.org/drawingml/2006/main">
          <a:off x="9157822" y="83262"/>
          <a:ext cx="899529" cy="36932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/>
            <a:t>10,4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8155E-07CF-4765-96BA-9AFACAC5588A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DE77-86FA-4688-BDC8-5C4451F30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5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ochusvalit.com/khochu-svalit/samye-bogatye-strany-mira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ochusvalit.com/khochu-svalit/samye-bednye-strany-mira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Добрый день, уважаемые участники  Летней школы.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В своей лекции я хочу привлечь ваше внимание к проблемам демографии. Демографические вызовы имеют геополитическое значение и во многом определяют социально-экономическое развитие государств.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AD5F3-A93A-45ED-A8A0-AD1B19263C8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Среди причин смертности в мире преобладает смертность от неинфекционных болезней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07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структуре смертности населения России также преобладают БСК, злокачественные новообразования, Но в отличие от мирового тренда значимое место занимает смертность от внешних причин.</a:t>
            </a:r>
          </a:p>
          <a:p>
            <a:r>
              <a:rPr lang="ru-RU" dirty="0"/>
              <a:t>Причем у населения трудоспособного возраста – смертность от внешних причин </a:t>
            </a:r>
            <a:r>
              <a:rPr lang="ru-RU" b="1" dirty="0"/>
              <a:t>втрое больше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32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Помимо человеческого урона высокий уровень смертности населения несет демографические и социально-экономические риски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30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Средняя ожидаемая продолжительность жизни – это один из важнейших индикаторов социально-демографического развития и общего благополучия населения отдельно взятого государства. Как правило, люди живут дольше (более 80 лет) в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самых богатых странах мира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обусловлено качеством и доступностью здравоохранения, безопасностью дорожного движения и низким уровнем преступности, высокими доходами и хорошей экологией, отказом от вредных привычек и рядом других факторов.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сожалению, в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самых бедных странах мира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расположенных преимущественно на африканском континенте, люди в среднем живут чуть более 50 лет. По официальным данным Глобальной обсерватории здравоохранения, средняя ожидаемая продолжительность жизни населения планеты при рождении в настоящее время составляет 72 года. При этом страна с самой высокой продолжительностью жизни – это Япония (85,5), а с наиболее низкой – Чад (50,6).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56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Говоря о продолжительности жизни населения региона,</a:t>
            </a:r>
            <a:r>
              <a:rPr lang="ru-RU" u="sng" dirty="0"/>
              <a:t> отмечу значительный гендерный разрыв в ОПЖ</a:t>
            </a:r>
          </a:p>
          <a:p>
            <a:endParaRPr lang="ru-RU" u="sng" dirty="0"/>
          </a:p>
          <a:p>
            <a:r>
              <a:rPr lang="ru-RU" u="sng" dirty="0"/>
              <a:t>Кроме того </a:t>
            </a:r>
            <a:r>
              <a:rPr lang="ru-RU" dirty="0"/>
              <a:t> отмечу, что для достижения значений, заданных в национальных проектах необходимы существенные усилия как со стороны здравоохранения, так и в плане создания </a:t>
            </a:r>
            <a:r>
              <a:rPr lang="ru-RU" dirty="0" err="1"/>
              <a:t>здоровьесберегающей</a:t>
            </a:r>
            <a:r>
              <a:rPr lang="ru-RU" dirty="0"/>
              <a:t> среды и формирования привычек </a:t>
            </a:r>
            <a:r>
              <a:rPr lang="ru-RU" dirty="0" err="1"/>
              <a:t>здоровьесбережения</a:t>
            </a:r>
            <a:r>
              <a:rPr lang="ru-RU" dirty="0"/>
              <a:t> у населения с раннего возраста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CEECF-6999-44A7-943C-DF232A3533D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61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 и очень важный индикатор демографического развития _ уровень рождаемости.</a:t>
            </a:r>
          </a:p>
          <a:p>
            <a:r>
              <a:rPr lang="ru-RU" dirty="0"/>
              <a:t>В развитых странах он невысок, в странах развивающихся, с выраженными традиционными культурами, обычаями – уровень рождаемости на порядок выше.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CDE77-86FA-4688-BDC8-5C4451F302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656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Вологодская область относится к регионам со снижающейся численностью населения. Процессы депопуляции, начавшиеся в 1990 – х годах прошлого века на </a:t>
            </a:r>
            <a:r>
              <a:rPr lang="ru-RU" dirty="0" err="1"/>
              <a:t>вологодчине</a:t>
            </a:r>
            <a:r>
              <a:rPr lang="ru-RU" dirty="0"/>
              <a:t> с различной интенсивностью продолжаются по настоящее время. Заметный вклад в избыточную смертность населения внесла пандемия. Но если смертность в регионе и в России снизилась до </a:t>
            </a:r>
            <a:r>
              <a:rPr lang="ru-RU" dirty="0" err="1"/>
              <a:t>пандемийного</a:t>
            </a:r>
            <a:r>
              <a:rPr lang="ru-RU" dirty="0"/>
              <a:t> уровня, то понижающиеся тренды рождаемости с 2017 г. только усиливаются.</a:t>
            </a:r>
          </a:p>
          <a:p>
            <a:pPr algn="l"/>
            <a:r>
              <a:rPr lang="ru-RU" dirty="0">
                <a:solidFill>
                  <a:srgbClr val="333333"/>
                </a:solidFill>
                <a:latin typeface="+mn-lt"/>
              </a:rPr>
              <a:t>Современный уровень рождаемости в России ниже даже чем в период ВОВ</a:t>
            </a:r>
          </a:p>
          <a:p>
            <a:pPr algn="l"/>
            <a:endParaRPr lang="ru-RU" dirty="0">
              <a:solidFill>
                <a:srgbClr val="333333"/>
              </a:solidFill>
              <a:latin typeface="+mn-lt"/>
            </a:endParaRPr>
          </a:p>
          <a:p>
            <a:pPr algn="l"/>
            <a:r>
              <a:rPr lang="ru-RU" dirty="0">
                <a:solidFill>
                  <a:srgbClr val="333333"/>
                </a:solidFill>
                <a:latin typeface="+mn-lt"/>
              </a:rPr>
              <a:t>Рождаемость в РСФСР 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+mn-lt"/>
              </a:rPr>
              <a:t>В 1942 г. – 20,2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+mn-lt"/>
              </a:rPr>
              <a:t>в 1943 г.  – 9,9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+mn-lt"/>
              </a:rPr>
              <a:t>в 1944 г.  – 10,5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+mn-lt"/>
              </a:rPr>
              <a:t>в 1945 г.  – 10,8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+mn-lt"/>
              </a:rPr>
              <a:t>в 1946 г.  – 17,2</a:t>
            </a:r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83B8B-354B-4240-9DE2-D3AFB61C13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52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территориальном разрезе мы видим, что наиболее низкий уровень рождаемости как раз в тех регионах, где высокая смертность, что ведет к стремительной убыли населения, демографическому старению территорий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02D8-FF5E-4619-A6E7-9D1461B17F2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943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54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Еще один из ярких  современных демографических трендов - Трансформация возрастной структуры России за счет невысокой рождаемости и роста ОПЖ.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Демографическое старение – увеличение в популяции доли лиц старших возрастов.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сдвиги предвещают значимые изменения, в социальной и экономической сферах в ближайшие десятилетия.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решения всех этих проблем потребуются значимые изменения в образе жизни, государственные и частные инвестиции, институциональные и политические реформы, а также технологические инновации и внедрение технологий.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Бездействие может потенциально привести к драматическим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последствиям, таким как сокращение рабочей силы, с трудом поддерживающей растущее число пенсионеров, сопутствующий взрыв возрастной заболеваемости и связанных с этим расходов на здравоохранение, а также снижение качества жизни пожилых людей из-за нехватки человеческих, финансовых и институциональных ресурсов.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5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Обратимся к современным мировым демографическим трендам.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51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и в большинстве развитых стран в России  – растет доля пожилых людей. Демографическое старение переступило порог старости,  и на его 6 стадии (это глубокая старость по шкале Горана </a:t>
            </a:r>
            <a:r>
              <a:rPr lang="ru-RU" dirty="0" err="1"/>
              <a:t>ПенЁва</a:t>
            </a:r>
            <a:r>
              <a:rPr lang="ru-RU" dirty="0"/>
              <a:t>) находятся 4 ФО Российской Федерации и 4 – на стадии старости.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24CBA-7BB1-4814-A493-8A0167CF998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23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Особенно актуальна проблема для муниципальных районов и округов. Здесь концентрируется пожилое население , в основном женщины.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45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/>
              <a:t>Для России характерно старение снизу за счет низкого уровня рождаемости, а не сверху за счет увеличения продолжительности жизни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25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625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40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Поскольку демографические тенденции предсказуемы, основные заинтересованные стороны имеют довольно широкие возможности для принятия мер политики и поощрения поведения, которое формирует будущие демографические показатели и смягчает потенциальные неблагоприятные последствия происходящих демографических изменений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Достижимые цели в области демографической готовности включают улучшение репродуктивного здоровья и репродуктивных намерений.</a:t>
            </a:r>
            <a:endParaRPr lang="ru-RU" dirty="0"/>
          </a:p>
          <a:p>
            <a:endParaRPr lang="ru-RU" dirty="0"/>
          </a:p>
          <a:p>
            <a:r>
              <a:rPr lang="ru-RU" dirty="0"/>
              <a:t>Отдельно хочу остановиться на репродуктивных установках населения.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43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Вновь и вновь фокус внимания власти, всех социальных институтов направлен на демографические вопросы: 2024 год –  год семьи. 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Поэтому я хотела бы остановиться кратко на тенденциях основных демографических процессов.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CEECF-6999-44A7-943C-DF232A3533D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90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ВолНЦ</a:t>
            </a:r>
            <a:r>
              <a:rPr lang="ru-RU" dirty="0"/>
              <a:t> РАН более 20 лет проводит исследования по проблематике демографического развития и здоровья населения, которые базируются на данных статистической отчетности и социологических исследований.</a:t>
            </a:r>
          </a:p>
          <a:p>
            <a:r>
              <a:rPr lang="ru-RU" dirty="0"/>
              <a:t>Мы активно сотрудничаем с ведущими российскими Центрами и институтами по данному направлению исследований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13D27-03A1-4325-919F-0D3613FB75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8552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Ценности людей в разных странах мира существенно различаются. Это подтверждает Всемирный обзор ценностей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WVS) — исследовательский проект, изучающий ценности и убеждения людей по всему миру.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данным WVS, в странах Западной Европы и Северной Америки более распространены либеральные ценности , стремление к самовыражению. В то время как в странах Азии и Африки чаще придерживаются консервативных взглядов — уважение традиций, норм коллективизма, авторитета.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по данным последней 7-й волны WVS (2017-2020 гг.), доля респондентов, считающих гомосексуализм недопустимым, составляет около 80% в Тунисе, Иордании, Индонезии. В то время как в Германии, Испании, Канаде этот показатель не превышает 20%.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 протяжении всех лет исследования счастливая, дружная семья, материнство и отцовство, здоровье  всегда занимают лидирующие позиции в шкале ценностей.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70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 мы с вами понимаем, что крепкая семья – залог рождения счастливых детей.</a:t>
            </a:r>
          </a:p>
          <a:p>
            <a:r>
              <a:rPr lang="ru-RU" dirty="0"/>
              <a:t>Но в регионе при низком уровне </a:t>
            </a:r>
            <a:r>
              <a:rPr lang="ru-RU" dirty="0" err="1"/>
              <a:t>брачности</a:t>
            </a:r>
            <a:r>
              <a:rPr lang="ru-RU" dirty="0"/>
              <a:t> число разводов – один из высоких в СЗФО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CEECF-6999-44A7-943C-DF232A3533D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83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Остановлюсь на 4 наиболее важных демографических вехах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Во- первых </a:t>
            </a:r>
            <a:r>
              <a:rPr lang="ru-RU" dirty="0"/>
              <a:t>–число жителей земли перешло рубеж в 8 млрд. Дальнейший рост населения мира будет основан не столько на повышении рождаемости, сколько на увеличении ОПЖ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Во-вторых</a:t>
            </a:r>
            <a:r>
              <a:rPr lang="ru-RU" dirty="0"/>
              <a:t> – Индия превзошла по численности Китай и к 2035 г. число жителей Индии  увеличится с 1,43 млрд до 1,57 млрд</a:t>
            </a:r>
          </a:p>
          <a:p>
            <a:r>
              <a:rPr lang="ru-RU" b="1" dirty="0"/>
              <a:t>В – третьих </a:t>
            </a:r>
            <a:r>
              <a:rPr lang="ru-RU" dirty="0"/>
              <a:t>впервые за многие десятилетия зафиксировано сокращение населения Китая, которое будет постепенно продолжаться</a:t>
            </a:r>
          </a:p>
          <a:p>
            <a:r>
              <a:rPr lang="ru-RU" b="1" dirty="0"/>
              <a:t>В- четвертых </a:t>
            </a:r>
            <a:r>
              <a:rPr lang="ru-RU" dirty="0"/>
              <a:t>– число людей в возрасте 50+ в мире впервые превысило число детей до 15 лет. Уже к 2050 году превышение будет больше чем в 1,5 раза.</a:t>
            </a:r>
          </a:p>
          <a:p>
            <a:r>
              <a:rPr lang="ru-RU" dirty="0"/>
              <a:t>По оценкам экспертов именно </a:t>
            </a:r>
            <a:r>
              <a:rPr lang="ru-RU" u="sng" dirty="0"/>
              <a:t>разворот возрастной структуры экономически самый значимый</a:t>
            </a:r>
            <a:r>
              <a:rPr lang="ru-RU" dirty="0"/>
              <a:t>.</a:t>
            </a:r>
          </a:p>
          <a:p>
            <a:r>
              <a:rPr lang="ru-RU" dirty="0"/>
              <a:t>Об этом поговорим чуть позже.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694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Исследуя репродуктивные намерения вологжан мы видим, что Желаемые числа детей чуть выше, чем ожидаемые, а о реальной рождаемости мы говорили чуть раньше. Она еще ниже .</a:t>
            </a:r>
          </a:p>
          <a:p>
            <a:r>
              <a:rPr lang="ru-RU" dirty="0"/>
              <a:t>Какие же условия способствовали бы повышению рождаемости?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10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Из данных исследования мы видим, что  в большинстве случаев это материальные условия, качество медицинской помощи, Полная счастливая семья и уверенность в завтрашнем дне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680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слайде представлена</a:t>
            </a:r>
            <a:r>
              <a:rPr lang="ru-RU" baseline="0" dirty="0"/>
              <a:t> </a:t>
            </a:r>
            <a:r>
              <a:rPr lang="ru-RU" dirty="0"/>
              <a:t>матрица востребованности мер социальной поддержки семей с детьми. </a:t>
            </a:r>
            <a:r>
              <a:rPr lang="ru-RU" u="sng" dirty="0"/>
              <a:t>Наиболее популярны </a:t>
            </a:r>
            <a:r>
              <a:rPr lang="ru-RU" dirty="0"/>
              <a:t>дополнительное образование детей и организация гибкого графика работы, а так же</a:t>
            </a:r>
            <a:r>
              <a:rPr lang="ru-RU" baseline="0" dirty="0"/>
              <a:t> консультативно-медицинские услуги и помощь по уходу за ребёнком дошкольного возраста. </a:t>
            </a:r>
            <a:r>
              <a:rPr lang="ru-RU" u="sng" baseline="0" dirty="0"/>
              <a:t>Меньше всего значимы </a:t>
            </a:r>
            <a:r>
              <a:rPr lang="ru-RU" baseline="0" dirty="0"/>
              <a:t>для семей с детьми такие виды социальной поддержки, как помощь в оказании бытовых услуг, помощь по уходу за нетрудоспособным членом семьи, помощь в организации семейного дела.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83B8B-354B-4240-9DE2-D3AFB61C13F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127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62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21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635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097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263" y="746125"/>
            <a:ext cx="662463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4769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Общая численность населения мира преодолела рубеж в 8 миллиардов 15 ноября 2022 года. 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Увеличение с 7 до 8 миллиардов заняло всего 12 лет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тут вполне резонно предположить об опасностях, связанных с быстрым ростом населения, включая нехватку продовольствия, безудержную безработицу, истощение природных ресурсов и деградацию окружающей среды.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реальности призрак глобальной демографической бомбы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рассеялся естественным образом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Темпы роста населения в мире в последние десятилетия ощутимо замедлились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и, по прогнозам, будут замедляться и далее. К 2050 г. удвоится число государств с демографической убылью.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6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Обратите внимание как изменилась демографическая ситуация в Мире. 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Несколько поменялись направления демографических трендов в мировом пространстве. 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Россия, хоть и остается пока в десятке  крупнейших стран по численности населения, но позиция ее существенно изменилась с 3 места на  9 за 120 лет. Более того Численность населения России сокращается.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DE77-86FA-4688-BDC8-5C4451F3020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42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Во – первых </a:t>
            </a:r>
            <a:r>
              <a:rPr lang="ru-RU" dirty="0"/>
              <a:t>В развивающихся странах, имеющих традиционно высокие индикаторы смертности в силу неразвитости системы здравоохранения неудовлетворительных социально-гигиенических условиях и высокой смертности от инфекционных болезней </a:t>
            </a:r>
            <a:r>
              <a:rPr lang="ru-RU" b="1" dirty="0"/>
              <a:t>за последние 5-7 лет общая смертность населения снизилась существенно</a:t>
            </a:r>
            <a:r>
              <a:rPr lang="ru-RU" dirty="0"/>
              <a:t>.</a:t>
            </a:r>
          </a:p>
          <a:p>
            <a:r>
              <a:rPr lang="ru-RU" u="sng" dirty="0"/>
              <a:t>Нигер</a:t>
            </a:r>
            <a:r>
              <a:rPr lang="ru-RU" dirty="0"/>
              <a:t>  </a:t>
            </a:r>
            <a:r>
              <a:rPr lang="ru-RU" b="1" dirty="0"/>
              <a:t>2022</a:t>
            </a:r>
            <a:r>
              <a:rPr lang="ru-RU" dirty="0"/>
              <a:t> – 9,8 </a:t>
            </a:r>
            <a:r>
              <a:rPr lang="ru-RU" b="1" dirty="0"/>
              <a:t>2017</a:t>
            </a:r>
            <a:r>
              <a:rPr lang="ru-RU" dirty="0"/>
              <a:t> -11,8 </a:t>
            </a:r>
            <a:r>
              <a:rPr lang="ru-RU" b="1" dirty="0"/>
              <a:t>2014</a:t>
            </a:r>
            <a:r>
              <a:rPr lang="ru-RU" dirty="0"/>
              <a:t> – 12,73</a:t>
            </a:r>
          </a:p>
          <a:p>
            <a:r>
              <a:rPr lang="ru-RU" u="sng" dirty="0"/>
              <a:t>Чад</a:t>
            </a:r>
            <a:r>
              <a:rPr lang="ru-RU" dirty="0"/>
              <a:t> </a:t>
            </a:r>
            <a:r>
              <a:rPr lang="ru-RU" b="1" dirty="0"/>
              <a:t>2022</a:t>
            </a:r>
            <a:r>
              <a:rPr lang="ru-RU" dirty="0"/>
              <a:t>- 9,45  </a:t>
            </a:r>
            <a:r>
              <a:rPr lang="ru-RU" b="1" dirty="0"/>
              <a:t>2017</a:t>
            </a:r>
            <a:r>
              <a:rPr lang="ru-RU" dirty="0"/>
              <a:t> – 13,8   </a:t>
            </a:r>
            <a:r>
              <a:rPr lang="ru-RU" b="1" dirty="0"/>
              <a:t>2014 г</a:t>
            </a:r>
            <a:r>
              <a:rPr lang="ru-RU" dirty="0"/>
              <a:t>. -14,56</a:t>
            </a:r>
          </a:p>
          <a:p>
            <a:endParaRPr lang="ru-RU" dirty="0"/>
          </a:p>
          <a:p>
            <a:r>
              <a:rPr lang="ru-RU" dirty="0"/>
              <a:t>За счет снижения смертности от инфекционных болезней и молодой структуры населения</a:t>
            </a:r>
          </a:p>
          <a:p>
            <a:endParaRPr lang="ru-RU" dirty="0"/>
          </a:p>
          <a:p>
            <a:r>
              <a:rPr lang="ru-RU" dirty="0"/>
              <a:t>Эти государства (в основном Африка, Латинская Америка) находятся на 2 стадии демографического перехода (завершив </a:t>
            </a:r>
            <a:r>
              <a:rPr lang="ru-RU" dirty="0" err="1"/>
              <a:t>эпидпереход</a:t>
            </a:r>
            <a:r>
              <a:rPr lang="ru-RU" dirty="0"/>
              <a:t>) и успешно используют демографический дивиденд.</a:t>
            </a:r>
          </a:p>
          <a:p>
            <a:r>
              <a:rPr lang="ru-RU" dirty="0"/>
              <a:t>И мы видим, что большинство постсоветских государств, в том числе и Россия входят в топ 10 по уровню смертности.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CDE77-86FA-4688-BDC8-5C4451F302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656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России население сокращается. Важной причиной снижения численности является именно смертность.</a:t>
            </a:r>
          </a:p>
          <a:p>
            <a:r>
              <a:rPr lang="ru-RU" dirty="0"/>
              <a:t>Численность населения увеличивается или сохраняется только в </a:t>
            </a:r>
            <a:r>
              <a:rPr lang="ru-RU" b="1" dirty="0"/>
              <a:t>20</a:t>
            </a:r>
            <a:r>
              <a:rPr lang="ru-RU" dirty="0"/>
              <a:t> регионах России</a:t>
            </a:r>
          </a:p>
          <a:p>
            <a:r>
              <a:rPr lang="ru-RU" b="1" dirty="0"/>
              <a:t>65 </a:t>
            </a:r>
            <a:r>
              <a:rPr lang="ru-RU" dirty="0"/>
              <a:t>регионов страны имеют понижающие тренды численности жителей</a:t>
            </a:r>
          </a:p>
          <a:p>
            <a:endParaRPr lang="ru-RU" dirty="0"/>
          </a:p>
          <a:p>
            <a:r>
              <a:rPr lang="ru-RU" dirty="0"/>
              <a:t>Вологодская область относится к регионам со снижающейся численностью населения. Процессы депопуляции, начавшиеся в 1990 – х годах прошлого века на </a:t>
            </a:r>
            <a:r>
              <a:rPr lang="ru-RU" dirty="0" err="1"/>
              <a:t>вологодчине</a:t>
            </a:r>
            <a:r>
              <a:rPr lang="ru-RU" dirty="0"/>
              <a:t> с различной интенсивностью продолжаются по настоящее время. Заметный вклад в избыточную смертность населения внесла пандемия. Но смертность в последующие два года и в регионе и в России снизилась до </a:t>
            </a:r>
            <a:r>
              <a:rPr lang="ru-RU" dirty="0" err="1"/>
              <a:t>пандемийного</a:t>
            </a:r>
            <a:r>
              <a:rPr lang="ru-RU" dirty="0"/>
              <a:t> уровня, </a:t>
            </a:r>
            <a:endParaRPr lang="ru-RU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83B8B-354B-4240-9DE2-D3AFB61C13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05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Наиболее высокий уровень смертности в регионах центрального и северо-западного федеральных округов, т.е. в регионах, где большая доля русского населения.</a:t>
            </a:r>
          </a:p>
          <a:p>
            <a:r>
              <a:rPr lang="ru-RU" dirty="0"/>
              <a:t>Ниже всего смертность в регионах с добывающей промышленностью – высокий ВРП и в южных территориях с традициями долгожительства.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02D8-FF5E-4619-A6E7-9D1461B17F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928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Особенно значимо сокращается сельское население.</a:t>
            </a:r>
          </a:p>
          <a:p>
            <a:r>
              <a:rPr lang="ru-RU" dirty="0"/>
              <a:t>Это значит, что усиливаются риски для крупных городов – потеря их статуса, а для муниципалитетов – их объединение, пересмотр границ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CEECF-6999-44A7-943C-DF232A3533D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4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FBD7-6A73-4C60-B03D-1F1E4C1EACBB}" type="datetime1">
              <a:rPr lang="ru-RU"/>
              <a:pPr>
                <a:defRPr/>
              </a:pPr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C17A-2759-49A6-856F-A3AEA19D9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CFC2-3D0C-4FCE-A31C-E2D1D2D83BE4}" type="datetime1">
              <a:rPr lang="ru-RU"/>
              <a:pPr>
                <a:defRPr/>
              </a:pPr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3E25D-ACE6-4747-8E2A-6C42F6E5B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4FA37-8024-4FFF-9CFB-26C0B3054EA8}" type="datetime1">
              <a:rPr lang="ru-RU"/>
              <a:pPr>
                <a:defRPr/>
              </a:pPr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A98D5-9ED8-4AFA-B5A1-E2154A3A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4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32ED8-4EDD-483A-8808-0D2FD4A81F70}" type="datetime1">
              <a:rPr lang="ru-RU"/>
              <a:pPr>
                <a:defRPr/>
              </a:pPr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F3F3-6A10-4A19-A7D9-4EE01DEF4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1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3C8C5-C061-4E6B-BB22-949848DB4C4F}" type="datetime1">
              <a:rPr lang="ru-RU"/>
              <a:pPr>
                <a:defRPr/>
              </a:pPr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9C6D-9963-46A1-8311-BA1ED0A16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92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FC14-5505-4A83-964F-964694D4AF17}" type="datetime1">
              <a:rPr lang="ru-RU"/>
              <a:pPr>
                <a:defRPr/>
              </a:pPr>
              <a:t>04.07.2024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FA6C-C843-4D04-8A80-3279AFA67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5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BA96-63D3-4D66-8436-25F1E0D9A313}" type="datetime1">
              <a:rPr lang="ru-RU"/>
              <a:pPr>
                <a:defRPr/>
              </a:pPr>
              <a:t>04.07.2024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1977A-896B-4C49-B76B-9F78BD2C3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0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0D9A-1E20-4013-8B2C-73D867B27494}" type="datetime1">
              <a:rPr lang="ru-RU"/>
              <a:pPr>
                <a:defRPr/>
              </a:pPr>
              <a:t>04.07.2024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556D-AAC0-411D-B604-E2E3A76D7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3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4B8A-FF78-4C6D-956E-6178F744AFDC}" type="datetime1">
              <a:rPr lang="ru-RU"/>
              <a:pPr>
                <a:defRPr/>
              </a:pPr>
              <a:t>04.07.2024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8A43A-9360-4A7E-ADA1-25D8E5D08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7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8EE6A-DF8B-471F-B07F-CD615F40309D}" type="datetime1">
              <a:rPr lang="ru-RU"/>
              <a:pPr>
                <a:defRPr/>
              </a:pPr>
              <a:t>04.07.2024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B61D-9842-46EE-B4D8-B4A90093E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9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B7DC3-528A-4062-B5FF-DCD402C86E2D}" type="datetime1">
              <a:rPr lang="ru-RU"/>
              <a:pPr>
                <a:defRPr/>
              </a:pPr>
              <a:t>04.07.2024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6B8B-0920-460F-B20E-6F150F8D1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0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8F85D2-095D-43E0-A3D0-07A5A3FD53D0}" type="datetime1">
              <a:rPr lang="ru-RU"/>
              <a:pPr>
                <a:defRPr/>
              </a:pPr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CAF3B0-BF86-4FD4-B528-1068BEC94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3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82100" y="966788"/>
            <a:ext cx="317500" cy="273050"/>
          </a:xfrm>
        </p:spPr>
        <p:txBody>
          <a:bodyPr/>
          <a:lstStyle/>
          <a:p>
            <a:pPr defTabSz="342900">
              <a:defRPr/>
            </a:pPr>
            <a:fld id="{6BE9FBF9-6E46-4539-893C-3F33F3C63973}" type="slidenum">
              <a:rPr lang="ru-RU" sz="1050" b="1">
                <a:solidFill>
                  <a:prstClr val="white"/>
                </a:solidFill>
                <a:latin typeface="Calibri"/>
              </a:rPr>
              <a:pPr defTabSz="342900">
                <a:defRPr/>
              </a:pPr>
              <a:t>1</a:t>
            </a:fld>
            <a:endParaRPr lang="ru-RU" sz="105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>
            <a:off x="1276405" y="3254539"/>
            <a:ext cx="96391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C00000"/>
                </a:solidFill>
                <a:latin typeface="Candara" panose="020E0502030303020204" pitchFamily="34" charset="0"/>
                <a:ea typeface="Cambria" panose="02040503050406030204" pitchFamily="18" charset="0"/>
                <a:cs typeface="Arial" pitchFamily="34" charset="0"/>
              </a:rPr>
              <a:t>Об основных трендах демографического развития</a:t>
            </a:r>
          </a:p>
        </p:txBody>
      </p:sp>
      <p:sp>
        <p:nvSpPr>
          <p:cNvPr id="2054" name="Прямоугольник 6"/>
          <p:cNvSpPr>
            <a:spLocks noChangeArrowheads="1"/>
          </p:cNvSpPr>
          <p:nvPr/>
        </p:nvSpPr>
        <p:spPr bwMode="auto">
          <a:xfrm>
            <a:off x="4008432" y="5891212"/>
            <a:ext cx="4175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г. Вологда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05 июня 2024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657E86-7C30-47ED-A250-2D24FE135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02" y="4398354"/>
            <a:ext cx="2251494" cy="22207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D2BE04-3FD4-46B7-BD49-54BCB13D9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91" y="328180"/>
            <a:ext cx="5573909" cy="2354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591AB5-5D80-4988-ABD2-CF64DA3EC227}"/>
              </a:ext>
            </a:extLst>
          </p:cNvPr>
          <p:cNvSpPr txBox="1"/>
          <p:nvPr/>
        </p:nvSpPr>
        <p:spPr>
          <a:xfrm>
            <a:off x="4008433" y="4736747"/>
            <a:ext cx="417512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Шабунова Александра Анатольевна</a:t>
            </a:r>
          </a:p>
          <a:p>
            <a:pPr algn="ctr" defTabSz="342900">
              <a:defRPr/>
            </a:pPr>
            <a:r>
              <a:rPr lang="ru-RU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Директор Вологодского научного центра РАН д.э.н., доцент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4BC3E-AE82-4A80-BF66-5AA778329C5B}"/>
              </a:ext>
            </a:extLst>
          </p:cNvPr>
          <p:cNvSpPr txBox="1"/>
          <p:nvPr/>
        </p:nvSpPr>
        <p:spPr>
          <a:xfrm>
            <a:off x="426145" y="2685562"/>
            <a:ext cx="10566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ru-RU" sz="2000" b="1" dirty="0">
                <a:solidFill>
                  <a:srgbClr val="0070C0"/>
                </a:solidFill>
                <a:latin typeface="Calibri"/>
                <a:cs typeface="Arial" pitchFamily="34" charset="0"/>
              </a:rPr>
              <a:t>Российское общество в условиях новой реальности: вызовы и решения</a:t>
            </a:r>
            <a:endParaRPr lang="ru-RU" sz="2000" dirty="0">
              <a:solidFill>
                <a:srgbClr val="0070C0"/>
              </a:solidFill>
              <a:latin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07742-BFAB-4C55-ABA4-BC8964F3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7721"/>
            <a:ext cx="10972800" cy="561480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Наиболее распространенные причины смертности в Мире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8225082-F0FC-48F9-BE3E-79F4490C9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920086"/>
              </p:ext>
            </p:extLst>
          </p:nvPr>
        </p:nvGraphicFramePr>
        <p:xfrm>
          <a:off x="529009" y="1039291"/>
          <a:ext cx="11370067" cy="510024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224953">
                  <a:extLst>
                    <a:ext uri="{9D8B030D-6E8A-4147-A177-3AD203B41FA5}">
                      <a16:colId xmlns:a16="http://schemas.microsoft.com/office/drawing/2014/main" val="196087497"/>
                    </a:ext>
                  </a:extLst>
                </a:gridCol>
                <a:gridCol w="2804376">
                  <a:extLst>
                    <a:ext uri="{9D8B030D-6E8A-4147-A177-3AD203B41FA5}">
                      <a16:colId xmlns:a16="http://schemas.microsoft.com/office/drawing/2014/main" val="3617895292"/>
                    </a:ext>
                  </a:extLst>
                </a:gridCol>
                <a:gridCol w="2340738">
                  <a:extLst>
                    <a:ext uri="{9D8B030D-6E8A-4147-A177-3AD203B41FA5}">
                      <a16:colId xmlns:a16="http://schemas.microsoft.com/office/drawing/2014/main" val="3609099769"/>
                    </a:ext>
                  </a:extLst>
                </a:gridCol>
              </a:tblGrid>
              <a:tr h="1080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болезни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смертей в мире в 2022 году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Доля в общем числе смертей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 мире, 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259261"/>
                  </a:ext>
                </a:extLst>
              </a:tr>
              <a:tr h="349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Болезни системы кровообращения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18 601 923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33,0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3715021"/>
                  </a:ext>
                </a:extLst>
              </a:tr>
              <a:tr h="349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Злокачественные новообразования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9 958 133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17,6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9934358"/>
                  </a:ext>
                </a:extLst>
              </a:tr>
              <a:tr h="349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Болезни дыхательной системы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3 909 469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6,9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7400754"/>
                  </a:ext>
                </a:extLst>
              </a:tr>
              <a:tr h="612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Неинфекционные заболевания кишечника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2 694 990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8006969"/>
                  </a:ext>
                </a:extLst>
              </a:tr>
              <a:tr h="349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Диабет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1 590 471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6884937"/>
                  </a:ext>
                </a:extLst>
              </a:tr>
              <a:tr h="349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Болезни почек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1 489 097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2,6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4825756"/>
                  </a:ext>
                </a:extLst>
              </a:tr>
              <a:tr h="612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Приобретенный иммунодефицитный синдром (ВИЧ)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690 000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433752"/>
                  </a:ext>
                </a:extLst>
              </a:tr>
              <a:tr h="349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Альцгеймер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565 502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8720848"/>
                  </a:ext>
                </a:extLst>
              </a:tr>
              <a:tr h="349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Суицид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547 723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8843971"/>
                  </a:ext>
                </a:extLst>
              </a:tr>
              <a:tr h="349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Туберкулез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1 383 169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50404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2A9235-98CC-47D4-AF3F-031C9400C841}"/>
              </a:ext>
            </a:extLst>
          </p:cNvPr>
          <p:cNvSpPr txBox="1"/>
          <p:nvPr/>
        </p:nvSpPr>
        <p:spPr>
          <a:xfrm>
            <a:off x="609600" y="6371174"/>
            <a:ext cx="383226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1">
                <a:solidFill>
                  <a:srgbClr val="666666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По данным ВОЗ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A8E19CA0-2A98-4E6B-86CA-268BB44E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8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1554A-5858-4BC3-A4AC-FC097C27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0089"/>
            <a:ext cx="10972800" cy="495194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Структура смертности населения в России</a:t>
            </a:r>
          </a:p>
        </p:txBody>
      </p:sp>
      <p:pic>
        <p:nvPicPr>
          <p:cNvPr id="2050" name="Picture 2" descr="Причины смертности 2023. Структура смертности по заболеваниям. Статистика заболеваний в России 2022. Структура смертности от заболеваний в России 2023. Структура общей смертности в России 2022.">
            <a:extLst>
              <a:ext uri="{FF2B5EF4-FFF2-40B4-BE49-F238E27FC236}">
                <a16:creationId xmlns:a16="http://schemas.microsoft.com/office/drawing/2014/main" id="{2BF8B0B2-2AE8-4C42-8AAE-C463EC537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t="22218" r="3315" b="18718"/>
          <a:stretch/>
        </p:blipFill>
        <p:spPr bwMode="auto">
          <a:xfrm>
            <a:off x="479065" y="2227274"/>
            <a:ext cx="11712935" cy="398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FBAAD416-8963-458B-86F4-C6FD06E93A83}"/>
              </a:ext>
            </a:extLst>
          </p:cNvPr>
          <p:cNvSpPr txBox="1">
            <a:spLocks/>
          </p:cNvSpPr>
          <p:nvPr/>
        </p:nvSpPr>
        <p:spPr>
          <a:xfrm>
            <a:off x="11606152" y="96304"/>
            <a:ext cx="585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33FABD-833F-44BB-85C6-5FD69B13CC1C}" type="slidenum">
              <a:rPr lang="ru-RU" altLang="ru-RU" sz="1400" b="1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sz="1400" b="1" dirty="0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18E4E25-22E5-409A-AE27-11875D86168B}"/>
              </a:ext>
            </a:extLst>
          </p:cNvPr>
          <p:cNvSpPr txBox="1">
            <a:spLocks/>
          </p:cNvSpPr>
          <p:nvPr/>
        </p:nvSpPr>
        <p:spPr bwMode="auto">
          <a:xfrm>
            <a:off x="990018" y="1397540"/>
            <a:ext cx="3380101" cy="104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Структура общей смертности населения в РФ</a:t>
            </a:r>
          </a:p>
          <a:p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за 2022 год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8ADA620-491F-4E64-8018-2F190BD8F164}"/>
              </a:ext>
            </a:extLst>
          </p:cNvPr>
          <p:cNvSpPr txBox="1">
            <a:spLocks/>
          </p:cNvSpPr>
          <p:nvPr/>
        </p:nvSpPr>
        <p:spPr bwMode="auto">
          <a:xfrm>
            <a:off x="6842118" y="1397541"/>
            <a:ext cx="4105281" cy="104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Структура смертности трудоспособного населения  в РФ</a:t>
            </a:r>
          </a:p>
          <a:p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за 2022 год</a:t>
            </a:r>
          </a:p>
        </p:txBody>
      </p:sp>
    </p:spTree>
    <p:extLst>
      <p:ext uri="{BB962C8B-B14F-4D97-AF65-F5344CB8AC3E}">
        <p14:creationId xmlns:p14="http://schemas.microsoft.com/office/powerpoint/2010/main" val="2572759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EB5DE-4BA1-48B5-8FC5-B4ECDAFB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Высокий уровень смертности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Риски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CE71B6-BBF9-4D3F-854C-3493686BE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70C0"/>
                </a:solidFill>
              </a:rPr>
              <a:t>- </a:t>
            </a:r>
            <a:r>
              <a:rPr lang="ru-RU" sz="2800" b="1" u="sng" dirty="0">
                <a:solidFill>
                  <a:srgbClr val="0070C0"/>
                </a:solidFill>
              </a:rPr>
              <a:t>Сокращение численности населения</a:t>
            </a:r>
            <a:r>
              <a:rPr lang="ru-RU" sz="2800" b="1" dirty="0">
                <a:solidFill>
                  <a:srgbClr val="0070C0"/>
                </a:solidFill>
              </a:rPr>
              <a:t> в целом и в трудоспособном возрасте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Снижение ожидаемой продолжительности жизни</a:t>
            </a:r>
          </a:p>
          <a:p>
            <a:r>
              <a:rPr lang="ru-RU" sz="2800" dirty="0">
                <a:solidFill>
                  <a:srgbClr val="0070C0"/>
                </a:solidFill>
              </a:rPr>
              <a:t>-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Steppe"/>
              </a:rPr>
              <a:t>Снижение экономического роста.</a:t>
            </a:r>
          </a:p>
          <a:p>
            <a:r>
              <a:rPr lang="ru-RU" sz="2800" b="1" i="0" dirty="0">
                <a:solidFill>
                  <a:srgbClr val="0070C0"/>
                </a:solidFill>
                <a:effectLst/>
                <a:latin typeface="Steppe"/>
              </a:rPr>
              <a:t>Высокая смертность может привести к увеличению числа бедных семей и ухудшению условий жизни. </a:t>
            </a:r>
            <a:endParaRPr lang="ru-RU" sz="2800" b="1" dirty="0">
              <a:solidFill>
                <a:srgbClr val="0070C0"/>
              </a:solidFill>
              <a:latin typeface="Steppe"/>
            </a:endParaRPr>
          </a:p>
          <a:p>
            <a:r>
              <a:rPr lang="ru-RU" sz="2800" b="1" i="0" dirty="0">
                <a:solidFill>
                  <a:srgbClr val="0070C0"/>
                </a:solidFill>
                <a:effectLst/>
                <a:latin typeface="Steppe"/>
              </a:rPr>
              <a:t>Снижение численности трудоспособного населения может создать проблемы для пенсионной системы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552DA2-ABF0-4BA3-BDE8-479EE01E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3F3F3-6A10-4A19-A7D9-4EE01DEF4BA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8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6D22C0F-0C76-4488-B2BE-453A3C5BF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094909"/>
              </p:ext>
            </p:extLst>
          </p:nvPr>
        </p:nvGraphicFramePr>
        <p:xfrm>
          <a:off x="498297" y="910100"/>
          <a:ext cx="5229547" cy="4332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728">
                  <a:extLst>
                    <a:ext uri="{9D8B030D-6E8A-4147-A177-3AD203B41FA5}">
                      <a16:colId xmlns:a16="http://schemas.microsoft.com/office/drawing/2014/main" val="1662928564"/>
                    </a:ext>
                  </a:extLst>
                </a:gridCol>
                <a:gridCol w="3000714">
                  <a:extLst>
                    <a:ext uri="{9D8B030D-6E8A-4147-A177-3AD203B41FA5}">
                      <a16:colId xmlns:a16="http://schemas.microsoft.com/office/drawing/2014/main" val="3906458938"/>
                    </a:ext>
                  </a:extLst>
                </a:gridCol>
                <a:gridCol w="1392105">
                  <a:extLst>
                    <a:ext uri="{9D8B030D-6E8A-4147-A177-3AD203B41FA5}">
                      <a16:colId xmlns:a16="http://schemas.microsoft.com/office/drawing/2014/main" val="1345746444"/>
                    </a:ext>
                  </a:extLst>
                </a:gridCol>
              </a:tblGrid>
              <a:tr h="64415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СТРАНЫ С САМОЙ ВЫСОКОЙ ПРОДОЛЖИТЕЛЬНОСТЬЮ ЖИЗНИ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173019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СТРАНА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448953126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Монако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89,40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585470741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Сингапур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86,19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643486523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Макао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84,81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4078220559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Япония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84,54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86591410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Сан-Марино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83,68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954430161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Канада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83,62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718407299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Исландия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83,45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418352087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Гонконг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83,41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135788236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Андорра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83,23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835593613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Израиль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83,15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775548480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7F74C4F-BF23-4A8E-A725-982B54BAF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495631"/>
              </p:ext>
            </p:extLst>
          </p:nvPr>
        </p:nvGraphicFramePr>
        <p:xfrm>
          <a:off x="6030138" y="910100"/>
          <a:ext cx="5576014" cy="4332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552">
                  <a:extLst>
                    <a:ext uri="{9D8B030D-6E8A-4147-A177-3AD203B41FA5}">
                      <a16:colId xmlns:a16="http://schemas.microsoft.com/office/drawing/2014/main" val="3631412376"/>
                    </a:ext>
                  </a:extLst>
                </a:gridCol>
                <a:gridCol w="4531068">
                  <a:extLst>
                    <a:ext uri="{9D8B030D-6E8A-4147-A177-3AD203B41FA5}">
                      <a16:colId xmlns:a16="http://schemas.microsoft.com/office/drawing/2014/main" val="3306088030"/>
                    </a:ext>
                  </a:extLst>
                </a:gridCol>
                <a:gridCol w="652394">
                  <a:extLst>
                    <a:ext uri="{9D8B030D-6E8A-4147-A177-3AD203B41FA5}">
                      <a16:colId xmlns:a16="http://schemas.microsoft.com/office/drawing/2014/main" val="939020430"/>
                    </a:ext>
                  </a:extLst>
                </a:gridCol>
              </a:tblGrid>
              <a:tr h="64415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СТРАНЫ С САМОЙ НИЗКОЙ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ПРОДОЛЖИТЕЛЬНОСТЬЮ ЖИЗНИ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35488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СТРАНА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715166576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Афганистан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53,25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133316684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Центральноафриканская Республика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55,07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446299697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Сомали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55,32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114148350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Мозамбик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56,49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168680603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Южный Судан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58,60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053020797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Чад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58,73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165161137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Лесото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58,90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746588559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Эсватини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59,13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815812101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Нигер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59,70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4014579646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Сьерра-Леоне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60,19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40259735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AE70A68-AF1D-4FBB-A8C7-05C74C6E8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13572"/>
              </p:ext>
            </p:extLst>
          </p:nvPr>
        </p:nvGraphicFramePr>
        <p:xfrm>
          <a:off x="3626779" y="5453773"/>
          <a:ext cx="4202130" cy="705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073">
                  <a:extLst>
                    <a:ext uri="{9D8B030D-6E8A-4147-A177-3AD203B41FA5}">
                      <a16:colId xmlns:a16="http://schemas.microsoft.com/office/drawing/2014/main" val="3558374707"/>
                    </a:ext>
                  </a:extLst>
                </a:gridCol>
                <a:gridCol w="2187449">
                  <a:extLst>
                    <a:ext uri="{9D8B030D-6E8A-4147-A177-3AD203B41FA5}">
                      <a16:colId xmlns:a16="http://schemas.microsoft.com/office/drawing/2014/main" val="1095528455"/>
                    </a:ext>
                  </a:extLst>
                </a:gridCol>
                <a:gridCol w="1087608">
                  <a:extLst>
                    <a:ext uri="{9D8B030D-6E8A-4147-A177-3AD203B41FA5}">
                      <a16:colId xmlns:a16="http://schemas.microsoft.com/office/drawing/2014/main" val="1294643198"/>
                    </a:ext>
                  </a:extLst>
                </a:gridCol>
              </a:tblGrid>
              <a:tr h="705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158.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Россия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72,16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650416784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9FE654-79A0-4646-9F4C-FE69A388D0F0}"/>
              </a:ext>
            </a:extLst>
          </p:cNvPr>
          <p:cNvSpPr/>
          <p:nvPr/>
        </p:nvSpPr>
        <p:spPr>
          <a:xfrm>
            <a:off x="4072624" y="6370814"/>
            <a:ext cx="3756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666666"/>
                </a:solidFill>
                <a:cs typeface="Times New Roman" panose="02020603050405020304" pitchFamily="18" charset="0"/>
              </a:rPr>
              <a:t>сведения CIA </a:t>
            </a:r>
            <a:r>
              <a:rPr lang="ru-RU" i="1" dirty="0" err="1">
                <a:solidFill>
                  <a:srgbClr val="666666"/>
                </a:solidFill>
                <a:cs typeface="Times New Roman" panose="02020603050405020304" pitchFamily="18" charset="0"/>
              </a:rPr>
              <a:t>World</a:t>
            </a:r>
            <a:r>
              <a:rPr lang="ru-RU" i="1" dirty="0">
                <a:solidFill>
                  <a:srgbClr val="666666"/>
                </a:solidFill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666666"/>
                </a:solidFill>
                <a:cs typeface="Times New Roman" panose="02020603050405020304" pitchFamily="18" charset="0"/>
              </a:rPr>
              <a:t>Factbook</a:t>
            </a:r>
            <a:r>
              <a:rPr lang="ru-RU" i="1" dirty="0">
                <a:solidFill>
                  <a:srgbClr val="666666"/>
                </a:solidFill>
                <a:cs typeface="Times New Roman" panose="02020603050405020304" pitchFamily="18" charset="0"/>
              </a:rPr>
              <a:t>, 2024 г.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73CCB018-3616-4F22-AE51-71BECB6D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0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04AF4-072A-4B21-94CA-D9CF2F00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90" y="461429"/>
            <a:ext cx="10966221" cy="728001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Ожидаемая продолжительность жизни населения Вологодской области, лет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1C37C46-6D15-42FD-A56B-20191C826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368765"/>
              </p:ext>
            </p:extLst>
          </p:nvPr>
        </p:nvGraphicFramePr>
        <p:xfrm>
          <a:off x="350875" y="1042697"/>
          <a:ext cx="11323674" cy="571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59427E93-E846-408E-9183-91E7161E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527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6D22C0F-0C76-4488-B2BE-453A3C5BF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941050"/>
              </p:ext>
            </p:extLst>
          </p:nvPr>
        </p:nvGraphicFramePr>
        <p:xfrm>
          <a:off x="600304" y="910100"/>
          <a:ext cx="5229547" cy="4555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108">
                  <a:extLst>
                    <a:ext uri="{9D8B030D-6E8A-4147-A177-3AD203B41FA5}">
                      <a16:colId xmlns:a16="http://schemas.microsoft.com/office/drawing/2014/main" val="1662928564"/>
                    </a:ext>
                  </a:extLst>
                </a:gridCol>
                <a:gridCol w="3568824">
                  <a:extLst>
                    <a:ext uri="{9D8B030D-6E8A-4147-A177-3AD203B41FA5}">
                      <a16:colId xmlns:a16="http://schemas.microsoft.com/office/drawing/2014/main" val="3906458938"/>
                    </a:ext>
                  </a:extLst>
                </a:gridCol>
                <a:gridCol w="1067615">
                  <a:extLst>
                    <a:ext uri="{9D8B030D-6E8A-4147-A177-3AD203B41FA5}">
                      <a16:colId xmlns:a16="http://schemas.microsoft.com/office/drawing/2014/main" val="1345746444"/>
                    </a:ext>
                  </a:extLst>
                </a:gridCol>
              </a:tblGrid>
              <a:tr h="64415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СТРАНЫ С САМОЙ ВЫСОКОЙ РОЖДАЕМОСТЬЮ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(общий коэффициент рождаемости)</a:t>
                      </a: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173019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СТРАНА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промилле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448953126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Нигер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45,029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5470741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Чад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43,184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3486523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Сомали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43,086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8220559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ЦАР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42,344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591410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Демократическая республика Конго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41,737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4430161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Мали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41,217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8407299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Ангола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8352087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Нигерия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36,611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5788236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Уганда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36,215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593613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Мозамбик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36,121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5548480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7F74C4F-BF23-4A8E-A725-982B54BAF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115990"/>
              </p:ext>
            </p:extLst>
          </p:nvPr>
        </p:nvGraphicFramePr>
        <p:xfrm>
          <a:off x="6193812" y="910100"/>
          <a:ext cx="5576014" cy="4332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356">
                  <a:extLst>
                    <a:ext uri="{9D8B030D-6E8A-4147-A177-3AD203B41FA5}">
                      <a16:colId xmlns:a16="http://schemas.microsoft.com/office/drawing/2014/main" val="3631412376"/>
                    </a:ext>
                  </a:extLst>
                </a:gridCol>
                <a:gridCol w="3852909">
                  <a:extLst>
                    <a:ext uri="{9D8B030D-6E8A-4147-A177-3AD203B41FA5}">
                      <a16:colId xmlns:a16="http://schemas.microsoft.com/office/drawing/2014/main" val="3306088030"/>
                    </a:ext>
                  </a:extLst>
                </a:gridCol>
                <a:gridCol w="1199749">
                  <a:extLst>
                    <a:ext uri="{9D8B030D-6E8A-4147-A177-3AD203B41FA5}">
                      <a16:colId xmlns:a16="http://schemas.microsoft.com/office/drawing/2014/main" val="939020430"/>
                    </a:ext>
                  </a:extLst>
                </a:gridCol>
              </a:tblGrid>
              <a:tr h="64415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СТРАНЫ С САМОЙ НИЗКОЙ РОЖДАЕМОСТЬЮ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(общий коэффициент рождаемости)</a:t>
                      </a: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35488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СТРАНА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промилле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715166576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Гонконг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Китай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3316684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Корея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6299697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Пуэрто-Рико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4148350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Сан-Марино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8680603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Андорра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3020797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Япония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5161137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Италия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6588559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Китай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5812101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Испания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4579646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Аруба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259735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AE70A68-AF1D-4FBB-A8C7-05C74C6E8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954099"/>
              </p:ext>
            </p:extLst>
          </p:nvPr>
        </p:nvGraphicFramePr>
        <p:xfrm>
          <a:off x="3626779" y="5453773"/>
          <a:ext cx="4202130" cy="705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073">
                  <a:extLst>
                    <a:ext uri="{9D8B030D-6E8A-4147-A177-3AD203B41FA5}">
                      <a16:colId xmlns:a16="http://schemas.microsoft.com/office/drawing/2014/main" val="3558374707"/>
                    </a:ext>
                  </a:extLst>
                </a:gridCol>
                <a:gridCol w="2187449">
                  <a:extLst>
                    <a:ext uri="{9D8B030D-6E8A-4147-A177-3AD203B41FA5}">
                      <a16:colId xmlns:a16="http://schemas.microsoft.com/office/drawing/2014/main" val="1095528455"/>
                    </a:ext>
                  </a:extLst>
                </a:gridCol>
                <a:gridCol w="1087608">
                  <a:extLst>
                    <a:ext uri="{9D8B030D-6E8A-4147-A177-3AD203B41FA5}">
                      <a16:colId xmlns:a16="http://schemas.microsoft.com/office/drawing/2014/main" val="1294643198"/>
                    </a:ext>
                  </a:extLst>
                </a:gridCol>
              </a:tblGrid>
              <a:tr h="705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223.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Россия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8,900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650416784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9FE654-79A0-4646-9F4C-FE69A388D0F0}"/>
              </a:ext>
            </a:extLst>
          </p:cNvPr>
          <p:cNvSpPr/>
          <p:nvPr/>
        </p:nvSpPr>
        <p:spPr>
          <a:xfrm>
            <a:off x="1868385" y="6212939"/>
            <a:ext cx="8139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rgbClr val="666666"/>
                </a:solidFill>
                <a:cs typeface="Times New Roman" panose="02020603050405020304" pitchFamily="18" charset="0"/>
              </a:rPr>
              <a:t>Источник</a:t>
            </a:r>
            <a:r>
              <a:rPr lang="en-US" i="1" dirty="0">
                <a:solidFill>
                  <a:srgbClr val="666666"/>
                </a:solidFill>
                <a:cs typeface="Times New Roman" panose="02020603050405020304" pitchFamily="18" charset="0"/>
              </a:rPr>
              <a:t>: Health Nutrition and Population Statistics // The World Bank.</a:t>
            </a:r>
            <a:r>
              <a:rPr lang="ru-RU" i="1" dirty="0">
                <a:solidFill>
                  <a:srgbClr val="666666"/>
                </a:solidFill>
                <a:cs typeface="Times New Roman" panose="02020603050405020304" pitchFamily="18" charset="0"/>
              </a:rPr>
              <a:t> 2022 год</a:t>
            </a:r>
            <a:endParaRPr lang="en-US" i="1" dirty="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A8704127-4E79-44B2-827B-109CE9C5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97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7">
            <a:extLst>
              <a:ext uri="{FF2B5EF4-FFF2-40B4-BE49-F238E27FC236}">
                <a16:creationId xmlns:a16="http://schemas.microsoft.com/office/drawing/2014/main" id="{B280D915-B457-42D9-93AC-12269B1D9D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436557"/>
              </p:ext>
            </p:extLst>
          </p:nvPr>
        </p:nvGraphicFramePr>
        <p:xfrm>
          <a:off x="333824" y="1165801"/>
          <a:ext cx="11418698" cy="323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6409EF-ED99-4DE7-BF59-784A2C63E60F}"/>
              </a:ext>
            </a:extLst>
          </p:cNvPr>
          <p:cNvSpPr/>
          <p:nvPr/>
        </p:nvSpPr>
        <p:spPr>
          <a:xfrm>
            <a:off x="1360129" y="292021"/>
            <a:ext cx="97940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Общие коэффициенты рождаемости в 1990–2022 гг.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(на 1 тыс. чел. населения)</a:t>
            </a:r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8F6DCA38-999C-4D45-82C0-52D6A16F3502}"/>
              </a:ext>
            </a:extLst>
          </p:cNvPr>
          <p:cNvSpPr txBox="1">
            <a:spLocks/>
          </p:cNvSpPr>
          <p:nvPr/>
        </p:nvSpPr>
        <p:spPr bwMode="auto">
          <a:xfrm>
            <a:off x="9958116" y="126127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>
                <a:defRPr/>
              </a:pPr>
              <a:t>16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B757567-4287-439D-9AB1-AAFECB0E8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456982"/>
              </p:ext>
            </p:extLst>
          </p:nvPr>
        </p:nvGraphicFramePr>
        <p:xfrm>
          <a:off x="439478" y="4044497"/>
          <a:ext cx="11313044" cy="267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2C7CB8E9-C1A9-45F8-A649-FE5F9FEF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527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AE8F7C-CEB9-4E27-B0F4-A95AECCFA905}"/>
              </a:ext>
            </a:extLst>
          </p:cNvPr>
          <p:cNvSpPr/>
          <p:nvPr/>
        </p:nvSpPr>
        <p:spPr>
          <a:xfrm>
            <a:off x="9358565" y="801006"/>
            <a:ext cx="25878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Рождаемость в РСФСР </a:t>
            </a:r>
          </a:p>
          <a:p>
            <a:r>
              <a:rPr lang="ru-RU" b="1" dirty="0">
                <a:solidFill>
                  <a:srgbClr val="333333"/>
                </a:solidFill>
              </a:rPr>
              <a:t>В 1942 г. – 20,2</a:t>
            </a:r>
          </a:p>
          <a:p>
            <a:r>
              <a:rPr lang="ru-RU" b="1" dirty="0">
                <a:solidFill>
                  <a:srgbClr val="333333"/>
                </a:solidFill>
              </a:rPr>
              <a:t>в 1943 г.  – 9,9</a:t>
            </a:r>
          </a:p>
          <a:p>
            <a:r>
              <a:rPr lang="ru-RU" b="1" dirty="0">
                <a:solidFill>
                  <a:srgbClr val="333333"/>
                </a:solidFill>
              </a:rPr>
              <a:t>в 1944 г.  – 10,5</a:t>
            </a:r>
          </a:p>
          <a:p>
            <a:r>
              <a:rPr lang="ru-RU" b="1" dirty="0">
                <a:solidFill>
                  <a:srgbClr val="333333"/>
                </a:solidFill>
              </a:rPr>
              <a:t>в 1945 г.  – 10,8</a:t>
            </a:r>
          </a:p>
          <a:p>
            <a:r>
              <a:rPr lang="ru-RU" b="1" dirty="0">
                <a:solidFill>
                  <a:srgbClr val="333333"/>
                </a:solidFill>
              </a:rPr>
              <a:t>в 1946 г.  – 17,2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316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8813CAF-FFAF-4820-AA6F-20158F6FB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814025"/>
              </p:ext>
            </p:extLst>
          </p:nvPr>
        </p:nvGraphicFramePr>
        <p:xfrm>
          <a:off x="317404" y="1170299"/>
          <a:ext cx="7630171" cy="2628329"/>
        </p:xfrm>
        <a:graphic>
          <a:graphicData uri="http://schemas.openxmlformats.org/drawingml/2006/table">
            <a:tbl>
              <a:tblPr firstRow="1" firstCol="1" bandRow="1"/>
              <a:tblGrid>
                <a:gridCol w="2908822">
                  <a:extLst>
                    <a:ext uri="{9D8B030D-6E8A-4147-A177-3AD203B41FA5}">
                      <a16:colId xmlns:a16="http://schemas.microsoft.com/office/drawing/2014/main" val="3376556605"/>
                    </a:ext>
                  </a:extLst>
                </a:gridCol>
                <a:gridCol w="849993">
                  <a:extLst>
                    <a:ext uri="{9D8B030D-6E8A-4147-A177-3AD203B41FA5}">
                      <a16:colId xmlns:a16="http://schemas.microsoft.com/office/drawing/2014/main" val="2554588680"/>
                    </a:ext>
                  </a:extLst>
                </a:gridCol>
                <a:gridCol w="2904627">
                  <a:extLst>
                    <a:ext uri="{9D8B030D-6E8A-4147-A177-3AD203B41FA5}">
                      <a16:colId xmlns:a16="http://schemas.microsoft.com/office/drawing/2014/main" val="1015031038"/>
                    </a:ext>
                  </a:extLst>
                </a:gridCol>
                <a:gridCol w="966729">
                  <a:extLst>
                    <a:ext uri="{9D8B030D-6E8A-4147-A177-3AD203B41FA5}">
                      <a16:colId xmlns:a16="http://schemas.microsoft.com/office/drawing/2014/main" val="4151967101"/>
                    </a:ext>
                  </a:extLst>
                </a:gridCol>
              </a:tblGrid>
              <a:tr h="13103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Субъект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2392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Ингушетия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Республика Тыва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2907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Тыва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Чеченская Республика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9546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Дагестан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Республика Ингушетия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4276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Алтай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Республика Дагестан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808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Саха (Якутия)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Республика Алтай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8366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Ненецкий автономный округ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Ямало-Ненецкий автономный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0528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Забайкальский край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Ненецкий автономный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094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Ямало-Ненецкий автономный округ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Республика Саха (Якутия)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422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Бурятия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Республика Бурятия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0931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Чукотский автономный округ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Кабардино-Балкарская Республика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28758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B54F02-913F-40C9-A7D7-2DDA5F4E2CF4}"/>
              </a:ext>
            </a:extLst>
          </p:cNvPr>
          <p:cNvSpPr/>
          <p:nvPr/>
        </p:nvSpPr>
        <p:spPr>
          <a:xfrm>
            <a:off x="1800329" y="461165"/>
            <a:ext cx="95474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Топ-10 субъектов РФ по уровню рождаемости населения </a:t>
            </a:r>
            <a:r>
              <a:rPr lang="ru-RU" sz="2400" i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(ОКР, ‰)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63936E0-6679-47B1-B09D-A2B46A47D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178954"/>
              </p:ext>
            </p:extLst>
          </p:nvPr>
        </p:nvGraphicFramePr>
        <p:xfrm>
          <a:off x="4750130" y="3938427"/>
          <a:ext cx="7148946" cy="2762378"/>
        </p:xfrm>
        <a:graphic>
          <a:graphicData uri="http://schemas.openxmlformats.org/drawingml/2006/table">
            <a:tbl>
              <a:tblPr firstRow="1" firstCol="1" bandRow="1"/>
              <a:tblGrid>
                <a:gridCol w="2375065">
                  <a:extLst>
                    <a:ext uri="{9D8B030D-6E8A-4147-A177-3AD203B41FA5}">
                      <a16:colId xmlns:a16="http://schemas.microsoft.com/office/drawing/2014/main" val="518994024"/>
                    </a:ext>
                  </a:extLst>
                </a:gridCol>
                <a:gridCol w="1291323">
                  <a:extLst>
                    <a:ext uri="{9D8B030D-6E8A-4147-A177-3AD203B41FA5}">
                      <a16:colId xmlns:a16="http://schemas.microsoft.com/office/drawing/2014/main" val="3428409379"/>
                    </a:ext>
                  </a:extLst>
                </a:gridCol>
                <a:gridCol w="2318776">
                  <a:extLst>
                    <a:ext uri="{9D8B030D-6E8A-4147-A177-3AD203B41FA5}">
                      <a16:colId xmlns:a16="http://schemas.microsoft.com/office/drawing/2014/main" val="2512850846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2910798684"/>
                    </a:ext>
                  </a:extLst>
                </a:gridCol>
              </a:tblGrid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Субъект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Субъект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36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Ленинградская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Смоленская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211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Тульская область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Ленинградская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26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г. Санкт-Петербург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Республика Мордовия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Рязанская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Тульская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4735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Смоленская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Рязанская область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474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Ивановская область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Владимирская область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19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Московская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Тамбовская область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819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Ярославская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Пензенская область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241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г. Москва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Орловская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021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Калужская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Псковская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Ивановская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63518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3BA713-5398-4872-B2EE-B90D7AB810C8}"/>
              </a:ext>
            </a:extLst>
          </p:cNvPr>
          <p:cNvSpPr/>
          <p:nvPr/>
        </p:nvSpPr>
        <p:spPr>
          <a:xfrm>
            <a:off x="8059691" y="1644035"/>
            <a:ext cx="40842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Диапазон 10 лучших значений ОКР </a:t>
            </a:r>
          </a:p>
          <a:p>
            <a:pPr marL="257175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в 2000 году от 11,5  до 21,5 ‰</a:t>
            </a:r>
          </a:p>
          <a:p>
            <a:pPr marL="257175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В 2021 году от 12,1 до 19,9‰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8EC1B9-F952-4076-9119-F99965A0C465}"/>
              </a:ext>
            </a:extLst>
          </p:cNvPr>
          <p:cNvSpPr/>
          <p:nvPr/>
        </p:nvSpPr>
        <p:spPr>
          <a:xfrm>
            <a:off x="292924" y="4657896"/>
            <a:ext cx="4158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Диапазон 10 худших значений ОКР </a:t>
            </a:r>
          </a:p>
          <a:p>
            <a:pPr marL="257175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в 2000 году от 7,4  до 6,7 ‰</a:t>
            </a:r>
          </a:p>
          <a:p>
            <a:pPr marL="257175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В 2021 году от 7,5 до 6,7‰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B83534E-BE64-44F5-87D9-DE545A9B2135}"/>
              </a:ext>
            </a:extLst>
          </p:cNvPr>
          <p:cNvSpPr/>
          <p:nvPr/>
        </p:nvSpPr>
        <p:spPr>
          <a:xfrm>
            <a:off x="176926" y="749192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10 лучших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0E5F8B8-2E96-464D-BD67-E217140C9BC9}"/>
              </a:ext>
            </a:extLst>
          </p:cNvPr>
          <p:cNvSpPr/>
          <p:nvPr/>
        </p:nvSpPr>
        <p:spPr>
          <a:xfrm>
            <a:off x="10710015" y="3521195"/>
            <a:ext cx="127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10 худших 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7FDA6DFF-2413-4FCB-A624-FFD211FF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75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ade">
            <a:extLst>
              <a:ext uri="{FF2B5EF4-FFF2-40B4-BE49-F238E27FC236}">
                <a16:creationId xmlns:a16="http://schemas.microsoft.com/office/drawing/2014/main" id="{7292C799-B118-4975-9363-DAF0582BC09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21482" r="1290" b="2254"/>
          <a:stretch/>
        </p:blipFill>
        <p:spPr bwMode="auto">
          <a:xfrm>
            <a:off x="1743693" y="1721922"/>
            <a:ext cx="8704613" cy="47359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C1865955-58C4-4F50-A042-DE1B3E14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8CA8AF-E105-473D-9D88-7E629AAA8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0089"/>
            <a:ext cx="10972800" cy="495194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Старение населения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BAF4746-4CD5-4656-BC0D-245EFF92DF32}"/>
              </a:ext>
            </a:extLst>
          </p:cNvPr>
          <p:cNvSpPr txBox="1">
            <a:spLocks/>
          </p:cNvSpPr>
          <p:nvPr/>
        </p:nvSpPr>
        <p:spPr bwMode="auto">
          <a:xfrm>
            <a:off x="633352" y="1060273"/>
            <a:ext cx="10972800" cy="49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rgbClr val="0055A5"/>
                </a:solidFill>
                <a:latin typeface="Candara" panose="020E0502030303020204" pitchFamily="34" charset="0"/>
                <a:cs typeface="+mn-cs"/>
              </a:rPr>
              <a:t>Люди дольше живут и имеют меньше детей, что ведёт к увеличению доли пожилого населения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3F9D71-1A45-46F8-B3D7-20385253F2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229" y="2913413"/>
            <a:ext cx="2383971" cy="238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22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8B4A20D5-3682-4C7F-A9F0-14A918B67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32918" r="6010" b="6326"/>
          <a:stretch/>
        </p:blipFill>
        <p:spPr bwMode="auto">
          <a:xfrm>
            <a:off x="1132113" y="1602545"/>
            <a:ext cx="9927772" cy="49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F7891EF2-AEBD-4810-B2F0-96234E16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A412DD0-2A13-4B55-BF31-592E74EA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0089"/>
            <a:ext cx="10972800" cy="495194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Демографическое старение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C992D1F-910F-4483-BE10-23A6424F164D}"/>
              </a:ext>
            </a:extLst>
          </p:cNvPr>
          <p:cNvSpPr txBox="1">
            <a:spLocks/>
          </p:cNvSpPr>
          <p:nvPr/>
        </p:nvSpPr>
        <p:spPr bwMode="auto">
          <a:xfrm>
            <a:off x="475013" y="886777"/>
            <a:ext cx="11241973" cy="49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rgbClr val="0055A5"/>
                </a:solidFill>
                <a:latin typeface="Candara" panose="020E0502030303020204" pitchFamily="34" charset="0"/>
                <a:cs typeface="+mn-cs"/>
              </a:rPr>
              <a:t>Увеличение численности и доли лиц пожилого и старого возраста (60/65+) в структуре населения, которое является следствием роста уровня социально-экономического развития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119063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50F21-B155-4EF6-8EBE-ADDAA9F5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626" y="461429"/>
            <a:ext cx="5334748" cy="437970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Демографические </a:t>
            </a:r>
            <a:r>
              <a:rPr lang="ru-RU" sz="2800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тренды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1CEF4586-AEE4-4775-8F04-E713E262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95943-6645-4F9F-AA09-CC572E69B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10" y="1114228"/>
            <a:ext cx="9394180" cy="54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46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7671B06-BD26-496F-B3FA-BFB8F0758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30224"/>
              </p:ext>
            </p:extLst>
          </p:nvPr>
        </p:nvGraphicFramePr>
        <p:xfrm>
          <a:off x="6551213" y="855023"/>
          <a:ext cx="5344849" cy="1587134"/>
        </p:xfrm>
        <a:graphic>
          <a:graphicData uri="http://schemas.openxmlformats.org/drawingml/2006/table">
            <a:tbl>
              <a:tblPr/>
              <a:tblGrid>
                <a:gridCol w="1258517">
                  <a:extLst>
                    <a:ext uri="{9D8B030D-6E8A-4147-A177-3AD203B41FA5}">
                      <a16:colId xmlns:a16="http://schemas.microsoft.com/office/drawing/2014/main" val="3834261925"/>
                    </a:ext>
                  </a:extLst>
                </a:gridCol>
                <a:gridCol w="860280">
                  <a:extLst>
                    <a:ext uri="{9D8B030D-6E8A-4147-A177-3AD203B41FA5}">
                      <a16:colId xmlns:a16="http://schemas.microsoft.com/office/drawing/2014/main" val="1225090529"/>
                    </a:ext>
                  </a:extLst>
                </a:gridCol>
                <a:gridCol w="829186">
                  <a:extLst>
                    <a:ext uri="{9D8B030D-6E8A-4147-A177-3AD203B41FA5}">
                      <a16:colId xmlns:a16="http://schemas.microsoft.com/office/drawing/2014/main" val="1230355900"/>
                    </a:ext>
                  </a:extLst>
                </a:gridCol>
                <a:gridCol w="829186">
                  <a:extLst>
                    <a:ext uri="{9D8B030D-6E8A-4147-A177-3AD203B41FA5}">
                      <a16:colId xmlns:a16="http://schemas.microsoft.com/office/drawing/2014/main" val="1151901054"/>
                    </a:ext>
                  </a:extLst>
                </a:gridCol>
                <a:gridCol w="831777">
                  <a:extLst>
                    <a:ext uri="{9D8B030D-6E8A-4147-A177-3AD203B41FA5}">
                      <a16:colId xmlns:a16="http://schemas.microsoft.com/office/drawing/2014/main" val="3285792795"/>
                    </a:ext>
                  </a:extLst>
                </a:gridCol>
                <a:gridCol w="735903">
                  <a:extLst>
                    <a:ext uri="{9D8B030D-6E8A-4147-A177-3AD203B41FA5}">
                      <a16:colId xmlns:a16="http://schemas.microsoft.com/office/drawing/2014/main" val="2502414370"/>
                    </a:ext>
                  </a:extLst>
                </a:gridCol>
              </a:tblGrid>
              <a:tr h="14504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Стадии старения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Индикаторы демографического старения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82977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возраст населения, лет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 в возрасте 20 лет и моложе,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 в возрасте 40 лет и моложе,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 в возрасте 60 лет и старше,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старости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9119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     Ранняя молодость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менее 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58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менее 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менее 0,07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955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     Молодость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20-25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50-58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75-85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4-7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0,07-0,14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20486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     Зрелость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25-30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65-75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7-11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0,14-0,28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87133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     Порог старости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30-35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30-40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58-65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11-15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0,28-0,50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90986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     Старость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35-40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24-30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52-58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15-20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0,50-0,83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4660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     Глубокая старость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20-24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45-52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20-25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0,83-1,25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4833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  Очень глубокая старость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менее 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менее 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1,25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391915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54AD523-227C-4F3C-A79A-BEFAF229C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26806"/>
              </p:ext>
            </p:extLst>
          </p:nvPr>
        </p:nvGraphicFramePr>
        <p:xfrm>
          <a:off x="6551215" y="2517503"/>
          <a:ext cx="5344847" cy="2260505"/>
        </p:xfrm>
        <a:graphic>
          <a:graphicData uri="http://schemas.openxmlformats.org/drawingml/2006/table">
            <a:tbl>
              <a:tblPr/>
              <a:tblGrid>
                <a:gridCol w="976599">
                  <a:extLst>
                    <a:ext uri="{9D8B030D-6E8A-4147-A177-3AD203B41FA5}">
                      <a16:colId xmlns:a16="http://schemas.microsoft.com/office/drawing/2014/main" val="3956230719"/>
                    </a:ext>
                  </a:extLst>
                </a:gridCol>
                <a:gridCol w="675482">
                  <a:extLst>
                    <a:ext uri="{9D8B030D-6E8A-4147-A177-3AD203B41FA5}">
                      <a16:colId xmlns:a16="http://schemas.microsoft.com/office/drawing/2014/main" val="1690251680"/>
                    </a:ext>
                  </a:extLst>
                </a:gridCol>
                <a:gridCol w="646998">
                  <a:extLst>
                    <a:ext uri="{9D8B030D-6E8A-4147-A177-3AD203B41FA5}">
                      <a16:colId xmlns:a16="http://schemas.microsoft.com/office/drawing/2014/main" val="3674838280"/>
                    </a:ext>
                  </a:extLst>
                </a:gridCol>
                <a:gridCol w="646998">
                  <a:extLst>
                    <a:ext uri="{9D8B030D-6E8A-4147-A177-3AD203B41FA5}">
                      <a16:colId xmlns:a16="http://schemas.microsoft.com/office/drawing/2014/main" val="1606988457"/>
                    </a:ext>
                  </a:extLst>
                </a:gridCol>
                <a:gridCol w="653101">
                  <a:extLst>
                    <a:ext uri="{9D8B030D-6E8A-4147-A177-3AD203B41FA5}">
                      <a16:colId xmlns:a16="http://schemas.microsoft.com/office/drawing/2014/main" val="2169008103"/>
                    </a:ext>
                  </a:extLst>
                </a:gridCol>
                <a:gridCol w="573752">
                  <a:extLst>
                    <a:ext uri="{9D8B030D-6E8A-4147-A177-3AD203B41FA5}">
                      <a16:colId xmlns:a16="http://schemas.microsoft.com/office/drawing/2014/main" val="4111509136"/>
                    </a:ext>
                  </a:extLst>
                </a:gridCol>
                <a:gridCol w="390639">
                  <a:extLst>
                    <a:ext uri="{9D8B030D-6E8A-4147-A177-3AD203B41FA5}">
                      <a16:colId xmlns:a16="http://schemas.microsoft.com/office/drawing/2014/main" val="606157197"/>
                    </a:ext>
                  </a:extLst>
                </a:gridCol>
                <a:gridCol w="390639">
                  <a:extLst>
                    <a:ext uri="{9D8B030D-6E8A-4147-A177-3AD203B41FA5}">
                      <a16:colId xmlns:a16="http://schemas.microsoft.com/office/drawing/2014/main" val="1891197886"/>
                    </a:ext>
                  </a:extLst>
                </a:gridCol>
                <a:gridCol w="390639">
                  <a:extLst>
                    <a:ext uri="{9D8B030D-6E8A-4147-A177-3AD203B41FA5}">
                      <a16:colId xmlns:a16="http://schemas.microsoft.com/office/drawing/2014/main" val="2514317263"/>
                    </a:ext>
                  </a:extLst>
                </a:gridCol>
              </a:tblGrid>
              <a:tr h="178342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округ РФ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регионов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Стадии старения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651092"/>
                  </a:ext>
                </a:extLst>
              </a:tr>
              <a:tr h="358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371228"/>
                  </a:ext>
                </a:extLst>
              </a:tr>
              <a:tr h="17834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Центральный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07409"/>
                  </a:ext>
                </a:extLst>
              </a:tr>
              <a:tr h="17834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Северо-Западный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897762"/>
                  </a:ext>
                </a:extLst>
              </a:tr>
              <a:tr h="17834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Южный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739269"/>
                  </a:ext>
                </a:extLst>
              </a:tr>
              <a:tr h="29649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Северо-Кавказский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607649"/>
                  </a:ext>
                </a:extLst>
              </a:tr>
              <a:tr h="17834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Приволжский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120221"/>
                  </a:ext>
                </a:extLst>
              </a:tr>
              <a:tr h="17834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Уральский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784600"/>
                  </a:ext>
                </a:extLst>
              </a:tr>
              <a:tr h="17834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Сибирский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325726"/>
                  </a:ext>
                </a:extLst>
              </a:tr>
              <a:tr h="17834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Дальневосточный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990471"/>
                  </a:ext>
                </a:extLst>
              </a:tr>
              <a:tr h="17834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Весь РФ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099221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347FCE7-0697-4448-AD0F-F3D75F6E8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291717"/>
              </p:ext>
            </p:extLst>
          </p:nvPr>
        </p:nvGraphicFramePr>
        <p:xfrm>
          <a:off x="188069" y="855023"/>
          <a:ext cx="6212737" cy="5788064"/>
        </p:xfrm>
        <a:graphic>
          <a:graphicData uri="http://schemas.openxmlformats.org/drawingml/2006/table">
            <a:tbl>
              <a:tblPr/>
              <a:tblGrid>
                <a:gridCol w="939122">
                  <a:extLst>
                    <a:ext uri="{9D8B030D-6E8A-4147-A177-3AD203B41FA5}">
                      <a16:colId xmlns:a16="http://schemas.microsoft.com/office/drawing/2014/main" val="3584644250"/>
                    </a:ext>
                  </a:extLst>
                </a:gridCol>
                <a:gridCol w="1054723">
                  <a:extLst>
                    <a:ext uri="{9D8B030D-6E8A-4147-A177-3AD203B41FA5}">
                      <a16:colId xmlns:a16="http://schemas.microsoft.com/office/drawing/2014/main" val="3804221693"/>
                    </a:ext>
                  </a:extLst>
                </a:gridCol>
                <a:gridCol w="1054723">
                  <a:extLst>
                    <a:ext uri="{9D8B030D-6E8A-4147-A177-3AD203B41FA5}">
                      <a16:colId xmlns:a16="http://schemas.microsoft.com/office/drawing/2014/main" val="2399932327"/>
                    </a:ext>
                  </a:extLst>
                </a:gridCol>
                <a:gridCol w="1054723">
                  <a:extLst>
                    <a:ext uri="{9D8B030D-6E8A-4147-A177-3AD203B41FA5}">
                      <a16:colId xmlns:a16="http://schemas.microsoft.com/office/drawing/2014/main" val="582157419"/>
                    </a:ext>
                  </a:extLst>
                </a:gridCol>
                <a:gridCol w="1054723">
                  <a:extLst>
                    <a:ext uri="{9D8B030D-6E8A-4147-A177-3AD203B41FA5}">
                      <a16:colId xmlns:a16="http://schemas.microsoft.com/office/drawing/2014/main" val="4218449956"/>
                    </a:ext>
                  </a:extLst>
                </a:gridCol>
                <a:gridCol w="1054723">
                  <a:extLst>
                    <a:ext uri="{9D8B030D-6E8A-4147-A177-3AD203B41FA5}">
                      <a16:colId xmlns:a16="http://schemas.microsoft.com/office/drawing/2014/main" val="65937869"/>
                    </a:ext>
                  </a:extLst>
                </a:gridCol>
              </a:tblGrid>
              <a:tr h="33237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Северо-Западный ФО</a:t>
                      </a:r>
                    </a:p>
                  </a:txBody>
                  <a:tcPr marL="6914" marR="6914" marT="6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Индикаторы демографического старения населения</a:t>
                      </a:r>
                    </a:p>
                  </a:txBody>
                  <a:tcPr marL="6914" marR="6914" marT="6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185933"/>
                  </a:ext>
                </a:extLst>
              </a:tr>
              <a:tr h="515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возраст населения</a:t>
                      </a:r>
                    </a:p>
                  </a:txBody>
                  <a:tcPr marL="6914" marR="6914" marT="6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 в возрасте 20 лет и моложе, %</a:t>
                      </a:r>
                    </a:p>
                  </a:txBody>
                  <a:tcPr marL="6914" marR="6914" marT="6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 в возрасте 40 лет и моложе, %</a:t>
                      </a:r>
                    </a:p>
                  </a:txBody>
                  <a:tcPr marL="6914" marR="6914" marT="6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 в возрасте 60 лет и старше, %</a:t>
                      </a:r>
                    </a:p>
                  </a:txBody>
                  <a:tcPr marL="6914" marR="6914" marT="6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старости</a:t>
                      </a:r>
                    </a:p>
                  </a:txBody>
                  <a:tcPr marL="6914" marR="6914" marT="69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027979"/>
                  </a:ext>
                </a:extLst>
              </a:tr>
              <a:tr h="346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Карелия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41,34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47,2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24,8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0,999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27269430"/>
                  </a:ext>
                </a:extLst>
              </a:tr>
              <a:tr h="346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Коми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39,5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49,8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0,723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055503"/>
                  </a:ext>
                </a:extLst>
              </a:tr>
              <a:tr h="495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Архангельская область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41,27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47,5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24,8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1,011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96203613"/>
                  </a:ext>
                </a:extLst>
              </a:tr>
              <a:tr h="346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Вологодская область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40,72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23,5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48,7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24,2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0,905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7020767"/>
                  </a:ext>
                </a:extLst>
              </a:tr>
              <a:tr h="495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Калининградская область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40,62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21,9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49,5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0,953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02519161"/>
                  </a:ext>
                </a:extLst>
              </a:tr>
              <a:tr h="495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41,94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19,4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1,166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51381358"/>
                  </a:ext>
                </a:extLst>
              </a:tr>
              <a:tr h="346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Мурманская область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39,37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50,9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0,767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184781"/>
                  </a:ext>
                </a:extLst>
              </a:tr>
              <a:tr h="346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Новгородская область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42,28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46,4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26,9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1,14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01306758"/>
                  </a:ext>
                </a:extLst>
              </a:tr>
              <a:tr h="346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Псковская область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42,53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20,8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1,215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9128000"/>
                  </a:ext>
                </a:extLst>
              </a:tr>
              <a:tr h="346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Санкт-Петербург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41,94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19,9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47,9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1,118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31487628"/>
                  </a:ext>
                </a:extLst>
              </a:tr>
              <a:tr h="5156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Ненецкий автономный округ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36,43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29,1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55,3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0,474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904486"/>
                  </a:ext>
                </a:extLst>
              </a:tr>
              <a:tr h="5156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по Северо-Западному ФО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41,41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21,2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48,2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24,2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1,035</a:t>
                      </a:r>
                    </a:p>
                  </a:txBody>
                  <a:tcPr marL="6914" marR="6914" marT="69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86976384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1F041A6-59BA-4AE7-90C1-47EC4E033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34029"/>
              </p:ext>
            </p:extLst>
          </p:nvPr>
        </p:nvGraphicFramePr>
        <p:xfrm>
          <a:off x="6551213" y="4853354"/>
          <a:ext cx="5344847" cy="181729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91612">
                  <a:extLst>
                    <a:ext uri="{9D8B030D-6E8A-4147-A177-3AD203B41FA5}">
                      <a16:colId xmlns:a16="http://schemas.microsoft.com/office/drawing/2014/main" val="3585025743"/>
                    </a:ext>
                  </a:extLst>
                </a:gridCol>
                <a:gridCol w="3053235">
                  <a:extLst>
                    <a:ext uri="{9D8B030D-6E8A-4147-A177-3AD203B41FA5}">
                      <a16:colId xmlns:a16="http://schemas.microsoft.com/office/drawing/2014/main" val="3146593768"/>
                    </a:ext>
                  </a:extLst>
                </a:gridCol>
              </a:tblGrid>
              <a:tr h="2685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Федеральный округ РФ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Средний возраст населения, лет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31775867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Центральный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42,25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714395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Северо-Западный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41,41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3832022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Южный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41,01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6271906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Приволжский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40,82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9839294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Сибирский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39,37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831638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Уральский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39,15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0999847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Дальневосточный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38,18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8410957"/>
                  </a:ext>
                </a:extLst>
              </a:tr>
              <a:tr h="164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Северо-Кавказский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35,75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683795"/>
                  </a:ext>
                </a:extLst>
              </a:tr>
              <a:tr h="187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РФ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40,48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4181829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5A91BA-BC1A-422D-9F90-5E6F6652F3D2}"/>
              </a:ext>
            </a:extLst>
          </p:cNvPr>
          <p:cNvSpPr/>
          <p:nvPr/>
        </p:nvSpPr>
        <p:spPr>
          <a:xfrm>
            <a:off x="2963005" y="278866"/>
            <a:ext cx="6875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Стадии демографического старения по Г. </a:t>
            </a:r>
            <a:r>
              <a:rPr lang="ru-RU" sz="2400" b="1" dirty="0" err="1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Пеневу</a:t>
            </a:r>
            <a:endParaRPr lang="ru-RU" sz="2400" b="1" dirty="0">
              <a:solidFill>
                <a:srgbClr val="C00000"/>
              </a:solidFill>
              <a:latin typeface="Candara" panose="020E0502030303020204" pitchFamily="34" charset="0"/>
              <a:ea typeface="+mj-ea"/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FCAF0437-F186-4337-986A-18C281BA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19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ECD54D0-5696-401A-B179-B48BB2282E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856661"/>
              </p:ext>
            </p:extLst>
          </p:nvPr>
        </p:nvGraphicFramePr>
        <p:xfrm>
          <a:off x="486761" y="962647"/>
          <a:ext cx="11364690" cy="5770240"/>
        </p:xfrm>
        <a:graphic>
          <a:graphicData uri="http://schemas.openxmlformats.org/drawingml/2006/table">
            <a:tbl>
              <a:tblPr/>
              <a:tblGrid>
                <a:gridCol w="1136469">
                  <a:extLst>
                    <a:ext uri="{9D8B030D-6E8A-4147-A177-3AD203B41FA5}">
                      <a16:colId xmlns:a16="http://schemas.microsoft.com/office/drawing/2014/main" val="1642936715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val="120833036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val="1906014313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val="3687241573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val="4002048991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val="504704086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val="2922251014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val="3555399936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val="3638616287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val="2160861496"/>
                    </a:ext>
                  </a:extLst>
                </a:gridCol>
              </a:tblGrid>
              <a:tr h="1473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 г.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 г.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 г, к 2013 г,, +/-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66429"/>
                  </a:ext>
                </a:extLst>
              </a:tr>
              <a:tr h="147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0-14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15-64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65+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0-14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15-64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65+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0-14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15-64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65+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59456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 по области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2,7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-4,7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80134"/>
                  </a:ext>
                </a:extLst>
              </a:tr>
              <a:tr h="147335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Городские округа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50439"/>
                  </a:ext>
                </a:extLst>
              </a:tr>
              <a:tr h="147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г, Вологда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20,3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23,0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4,1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-6,1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845194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г, Череповец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20,2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3,6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-5,7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013052"/>
                  </a:ext>
                </a:extLst>
              </a:tr>
              <a:tr h="147335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Муниципальные округа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337947"/>
                  </a:ext>
                </a:extLst>
              </a:tr>
              <a:tr h="147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Сокольский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3,1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-2,8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-0,4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487754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Вологодский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20,3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3,3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-5,5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222595"/>
                  </a:ext>
                </a:extLst>
              </a:tr>
              <a:tr h="147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Грязовецкий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-3,1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881426"/>
                  </a:ext>
                </a:extLst>
              </a:tr>
              <a:tr h="147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Тотемский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-4,7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11094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Верховажский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20,5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-4,8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489240"/>
                  </a:ext>
                </a:extLst>
              </a:tr>
              <a:tr h="147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Бабаевский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-1,4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506950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Великоустюгский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-3,2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362478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Кичм,-Городецкий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-4,2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761609"/>
                  </a:ext>
                </a:extLst>
              </a:tr>
              <a:tr h="147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Нюксенский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19,9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-4,3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56999"/>
                  </a:ext>
                </a:extLst>
              </a:tr>
              <a:tr h="147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Кадуйский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1,8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-3,1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051577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Чагодощенский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-3,7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311661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Вожегодский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14,4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-1,2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-2,7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999871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Сямженский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30,1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-0,4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-3,9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733618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Бабушкинский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30,2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-8,1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896034"/>
                  </a:ext>
                </a:extLst>
              </a:tr>
              <a:tr h="147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Тарногский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20,1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30,5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-6,4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855386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Междуреченский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30,7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-1,4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-1,1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087381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Устюженский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30,7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-4,0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968537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Белозерский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32,2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-2,0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515097"/>
                  </a:ext>
                </a:extLst>
              </a:tr>
              <a:tr h="147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Харовский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32,2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-0,3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-1,6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454524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Усть-Кубинский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33,1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-0,6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-2,4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52959"/>
                  </a:ext>
                </a:extLst>
              </a:tr>
              <a:tr h="147335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Муниципальные районы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119658"/>
                  </a:ext>
                </a:extLst>
              </a:tr>
              <a:tr h="147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Никольский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20,4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19,8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23,0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  <a:endParaRPr lang="ru-RU" sz="1000" b="0" i="1" u="none" strike="noStrike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-2,8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111130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Шекснинский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57,9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2,5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-4,9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70397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Вытегорский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19,6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-1,5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636155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Череповецкий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30,3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1,9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-3,8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277649"/>
                  </a:ext>
                </a:extLst>
              </a:tr>
              <a:tr h="179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Кирилловский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16,3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31,2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-1,6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023566"/>
                  </a:ext>
                </a:extLst>
              </a:tr>
              <a:tr h="147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Вашкинский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53,1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31,2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16,5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46,7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36,8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0,8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-6,4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</a:p>
                  </a:txBody>
                  <a:tcPr marL="6028" marR="6028" marT="6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867362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BED757F-5C4F-4597-AAA8-0545350FB4B7}"/>
              </a:ext>
            </a:extLst>
          </p:cNvPr>
          <p:cNvSpPr/>
          <p:nvPr/>
        </p:nvSpPr>
        <p:spPr>
          <a:xfrm>
            <a:off x="1109357" y="204207"/>
            <a:ext cx="10591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Возрастная структура населения муниципальных образований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Вологодской области в 2013 и 2023 </a:t>
            </a:r>
            <a:r>
              <a:rPr lang="ru-RU" sz="2000" b="1" dirty="0" err="1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гг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, </a:t>
            </a:r>
            <a:r>
              <a:rPr lang="ru-RU" sz="2000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(в %; на начало года)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4A4D33DE-795C-448D-94B7-3F109CFE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527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81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EB5DE-4BA1-48B5-8FC5-B4ECDAFB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Низкий уровень рождаемости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Риски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CE71B6-BBF9-4D3F-854C-3493686BE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</a:rPr>
              <a:t>- Сокращение численности населения трудоспособного возраста и рабочей силы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- старение рабочей силы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- снижение производительности труда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- рост числа жителей в возрасте 65+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- снижение рождаемости в перспективе  вследствие изменения структуры населения и снижения численности когорт в репродуктивном возрасте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552DA2-ABF0-4BA3-BDE8-479EE01E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3F3F3-6A10-4A19-A7D9-4EE01DEF4BA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66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89ACD-7C22-4D65-9D14-A80A6088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43" y="-49260"/>
            <a:ext cx="109728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Экономические последствия старения населения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300DC-34F9-401D-8917-D71809F84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73180"/>
            <a:ext cx="10972800" cy="45259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Увеличение доли населения 50+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4641D0-0612-404B-A873-47ABB8C5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3F3F3-6A10-4A19-A7D9-4EE01DEF4BA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16F1A-06CE-4406-B02C-E7739A23C352}"/>
              </a:ext>
            </a:extLst>
          </p:cNvPr>
          <p:cNvSpPr txBox="1"/>
          <p:nvPr/>
        </p:nvSpPr>
        <p:spPr>
          <a:xfrm>
            <a:off x="453957" y="1189034"/>
            <a:ext cx="107069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Увеличение доли людей 50+ особенно заметно в « классе потребителей», или среднем классе, – это те, кто способен покупать товары и услуги, выходящие за пределы самых базовых потребностей. К классу потребителей относятся люди, расходующие от $12-15 в день (от 1500 руб.)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80607-F341-4DB7-BAB8-F61412D74835}"/>
              </a:ext>
            </a:extLst>
          </p:cNvPr>
          <p:cNvSpPr txBox="1"/>
          <p:nvPr/>
        </p:nvSpPr>
        <p:spPr>
          <a:xfrm>
            <a:off x="175098" y="2853988"/>
            <a:ext cx="1180937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 2000 г. глобальный средний класс был преимущественно (примерно на две трети) </a:t>
            </a:r>
            <a:r>
              <a:rPr lang="ru-RU" sz="2400" b="1" dirty="0"/>
              <a:t>«западным», </a:t>
            </a:r>
            <a:r>
              <a:rPr lang="ru-RU" sz="2400" dirty="0"/>
              <a:t>к 2030 г. он станет преимущественно (примерно на те же две трети) </a:t>
            </a:r>
            <a:r>
              <a:rPr lang="ru-RU" sz="2400" b="1" dirty="0"/>
              <a:t>«восточным», </a:t>
            </a:r>
            <a:r>
              <a:rPr lang="ru-RU" sz="2400" dirty="0"/>
              <a:t>то есть представленным жителями стран Азии.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 прогнозу исследовательской некоммерческой организации World Data Lab, для Азии 2024 год - переломный: </a:t>
            </a:r>
          </a:p>
          <a:p>
            <a:pPr marL="0" indent="0">
              <a:buNone/>
            </a:pPr>
            <a:r>
              <a:rPr lang="ru-RU" sz="2400" b="1" dirty="0"/>
              <a:t>во-первых, </a:t>
            </a:r>
            <a:r>
              <a:rPr lang="ru-RU" sz="2400" dirty="0"/>
              <a:t>численность класса потребителей превысит половину населения; </a:t>
            </a:r>
          </a:p>
          <a:p>
            <a:pPr marL="0" indent="0">
              <a:buNone/>
            </a:pPr>
            <a:r>
              <a:rPr lang="ru-RU" sz="2400" b="1" dirty="0"/>
              <a:t>во-вторых,</a:t>
            </a:r>
            <a:r>
              <a:rPr lang="ru-RU" sz="2400" dirty="0"/>
              <a:t> численность среднего класса и богатых впервые превысит численность уязвимых и бедных.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Это делает Азию крупнейшим потребительским рынком как по численности, так и по расходам, а рост ее потребления – одним из главных локомотивов роста экономики как стран региона, так и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738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195C4E-254C-4103-93D4-ECE53245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3F3F3-6A10-4A19-A7D9-4EE01DEF4BA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53CB6-AD3B-4BEF-80FE-8D08538FDFEF}"/>
              </a:ext>
            </a:extLst>
          </p:cNvPr>
          <p:cNvSpPr txBox="1"/>
          <p:nvPr/>
        </p:nvSpPr>
        <p:spPr>
          <a:xfrm>
            <a:off x="2287620" y="208616"/>
            <a:ext cx="9521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Экономические последствия старения населения 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3EB97-FC31-40B9-92DC-877C5B79DC27}"/>
              </a:ext>
            </a:extLst>
          </p:cNvPr>
          <p:cNvSpPr txBox="1"/>
          <p:nvPr/>
        </p:nvSpPr>
        <p:spPr>
          <a:xfrm>
            <a:off x="949257" y="1128569"/>
            <a:ext cx="609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2400" b="1" dirty="0"/>
              <a:t> Увеличение доли населения 65+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6B00E9-A899-4CB4-A958-8E9013871AB8}"/>
              </a:ext>
            </a:extLst>
          </p:cNvPr>
          <p:cNvSpPr txBox="1"/>
          <p:nvPr/>
        </p:nvSpPr>
        <p:spPr>
          <a:xfrm>
            <a:off x="259404" y="1859340"/>
            <a:ext cx="107069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Снижение предложения труда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Снижение совокупных сбережений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Изменение структуры потребления (сокращение потребительских расходов)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Возрастание нагрузки на пенсионную систему и социальный блок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Сокращение страховых взносов, сокращение поступления налогов (НДФЛ), снижение налогов на потребление (увеличение нагрузки на бюджет и снижение его устойчивости)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 оценке Всемирного банка стоимость старения для России – 1,5% ВВП ежегодно</a:t>
            </a:r>
          </a:p>
        </p:txBody>
      </p:sp>
    </p:spTree>
    <p:extLst>
      <p:ext uri="{BB962C8B-B14F-4D97-AF65-F5344CB8AC3E}">
        <p14:creationId xmlns:p14="http://schemas.microsoft.com/office/powerpoint/2010/main" val="659080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DAEB91A7-3D74-4D7B-B63E-7A86B42CE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52227" y="320678"/>
            <a:ext cx="6969972" cy="546097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Брачное и репродуктивное поведение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2DECA7-28D1-4B93-A39F-F92F16178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7"/>
          <a:stretch/>
        </p:blipFill>
        <p:spPr bwMode="auto">
          <a:xfrm>
            <a:off x="1826821" y="866775"/>
            <a:ext cx="8538358" cy="572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9D3EFCC8-F5E8-473A-84C6-DB9B8C9F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5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8F6710-3417-43B4-9639-637A11A89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/>
          <a:stretch/>
        </p:blipFill>
        <p:spPr bwMode="auto">
          <a:xfrm>
            <a:off x="7188593" y="1140389"/>
            <a:ext cx="4671061" cy="2742944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448771-B80A-47BF-AB79-293A3B2F582C}"/>
              </a:ext>
            </a:extLst>
          </p:cNvPr>
          <p:cNvSpPr/>
          <p:nvPr/>
        </p:nvSpPr>
        <p:spPr>
          <a:xfrm>
            <a:off x="1742020" y="411084"/>
            <a:ext cx="91357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Новые меры социальной поддержки и борьба с бедностью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477476-8972-4360-B4C4-9A89C437FC73}"/>
              </a:ext>
            </a:extLst>
          </p:cNvPr>
          <p:cNvSpPr/>
          <p:nvPr/>
        </p:nvSpPr>
        <p:spPr>
          <a:xfrm>
            <a:off x="1025087" y="2143724"/>
            <a:ext cx="5969480" cy="4462760"/>
          </a:xfrm>
          <a:prstGeom prst="rect">
            <a:avLst/>
          </a:prstGeom>
          <a:noFill/>
          <a:ln w="5715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Cy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Национальный проект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«Семья»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призван повысить уровень рождаемости в стране.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Цель национального проекта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«Продолжительная и активная жизнь»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— увеличение к 2030 году средней продолжительности жизни в России с нынешних 73 до 78 лет.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Национальный проект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«Молодежь России»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нацелен на поддержку учителей и наставников.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Национальный проект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«Кадры»,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направлен на укрепление связки всех уровней образования — от школы до вуза.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Национальный проект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«Экономика данных»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призван сформировать цифровые платформы во всех ключевых отраслях экономики и социальной сферы. 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8B7BB177-D7A1-4A7B-856B-2878E408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E5C4DA-9EF7-4DD0-93DD-6235AABB22EE}"/>
              </a:ext>
            </a:extLst>
          </p:cNvPr>
          <p:cNvSpPr/>
          <p:nvPr/>
        </p:nvSpPr>
        <p:spPr>
          <a:xfrm>
            <a:off x="2461614" y="1163217"/>
            <a:ext cx="4247410" cy="56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Новые национальные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проекты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</a:br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  <a:ea typeface="+mj-e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83B9E3-D511-476E-B9E0-BAF611349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38" y="3933678"/>
            <a:ext cx="3810008" cy="27523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E67E12-F47A-4664-AEB2-1BB2A1DA14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/>
          <a:stretch/>
        </p:blipFill>
        <p:spPr>
          <a:xfrm>
            <a:off x="166789" y="671657"/>
            <a:ext cx="2294825" cy="18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1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6832122" y="2652434"/>
            <a:ext cx="5036028" cy="3075506"/>
          </a:xfrm>
          <a:prstGeom prst="wedgeRoundRectCallout">
            <a:avLst>
              <a:gd name="adj1" fmla="val 38416"/>
              <a:gd name="adj2" fmla="val 7145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7739" y="1003660"/>
            <a:ext cx="3719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Мониторинг физического здоровья населения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>
                <a:latin typeface="+mj-lt"/>
              </a:rPr>
              <a:t>проводится с 1999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55363" y="2811194"/>
            <a:ext cx="48663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alibri"/>
                <a:cs typeface="Arial" charset="0"/>
              </a:rPr>
              <a:t>Форма проведения: </a:t>
            </a:r>
            <a:r>
              <a:rPr lang="ru-RU" sz="1600" b="1" dirty="0">
                <a:solidFill>
                  <a:srgbClr val="1F497D"/>
                </a:solidFill>
                <a:latin typeface="Calibri"/>
                <a:cs typeface="Arial" charset="0"/>
              </a:rPr>
              <a:t>раздаточное анкетирование </a:t>
            </a:r>
          </a:p>
          <a:p>
            <a:r>
              <a:rPr lang="ru-RU" sz="1600" b="1" dirty="0">
                <a:solidFill>
                  <a:srgbClr val="C00000"/>
                </a:solidFill>
                <a:latin typeface="Calibri"/>
                <a:cs typeface="Arial" charset="0"/>
              </a:rPr>
              <a:t>Периодичность: </a:t>
            </a:r>
            <a:r>
              <a:rPr lang="ru-RU" sz="1600" b="1" dirty="0">
                <a:solidFill>
                  <a:srgbClr val="1F497D"/>
                </a:solidFill>
                <a:latin typeface="Calibri"/>
                <a:cs typeface="Arial" charset="0"/>
              </a:rPr>
              <a:t>1 раз в два года/ 1 раз в 5 лет </a:t>
            </a:r>
          </a:p>
          <a:p>
            <a:r>
              <a:rPr lang="ru-RU" sz="1600" b="1" dirty="0">
                <a:solidFill>
                  <a:srgbClr val="C00000"/>
                </a:solidFill>
                <a:latin typeface="Calibri"/>
                <a:cs typeface="Arial" charset="0"/>
              </a:rPr>
              <a:t>Территория: </a:t>
            </a:r>
            <a:r>
              <a:rPr lang="ru-RU" sz="1600" b="1" dirty="0">
                <a:solidFill>
                  <a:srgbClr val="1F497D"/>
                </a:solidFill>
                <a:latin typeface="Calibri"/>
                <a:cs typeface="Arial" charset="0"/>
              </a:rPr>
              <a:t>2 крупных города – Вологда и Череповец, </a:t>
            </a:r>
          </a:p>
          <a:p>
            <a:r>
              <a:rPr lang="ru-RU" sz="1600" b="1" dirty="0">
                <a:solidFill>
                  <a:srgbClr val="1F497D"/>
                </a:solidFill>
                <a:latin typeface="Calibri"/>
                <a:cs typeface="Arial" charset="0"/>
              </a:rPr>
              <a:t>                        8 муниципальных районов области</a:t>
            </a:r>
          </a:p>
          <a:p>
            <a:r>
              <a:rPr lang="ru-RU" sz="1600" b="1" dirty="0">
                <a:solidFill>
                  <a:srgbClr val="C00000"/>
                </a:solidFill>
                <a:latin typeface="Calibri"/>
                <a:cs typeface="Arial" charset="0"/>
              </a:rPr>
              <a:t>Объем выборки: </a:t>
            </a:r>
            <a:r>
              <a:rPr lang="ru-RU" sz="1600" b="1" dirty="0">
                <a:solidFill>
                  <a:srgbClr val="1F497D"/>
                </a:solidFill>
                <a:latin typeface="Calibri"/>
                <a:cs typeface="Arial" charset="0"/>
              </a:rPr>
              <a:t>1500 человек</a:t>
            </a:r>
          </a:p>
          <a:p>
            <a:r>
              <a:rPr lang="ru-RU" sz="1600" b="1" dirty="0">
                <a:solidFill>
                  <a:srgbClr val="C00000"/>
                </a:solidFill>
                <a:latin typeface="Calibri"/>
                <a:cs typeface="Arial" charset="0"/>
              </a:rPr>
              <a:t>Возраст респондентов: </a:t>
            </a:r>
            <a:r>
              <a:rPr lang="ru-RU" sz="1600" b="1" dirty="0">
                <a:solidFill>
                  <a:srgbClr val="1F497D"/>
                </a:solidFill>
                <a:latin typeface="Calibri"/>
                <a:cs typeface="Arial" charset="0"/>
              </a:rPr>
              <a:t>от 18 лет и старше, </a:t>
            </a:r>
          </a:p>
          <a:p>
            <a:r>
              <a:rPr lang="ru-RU" sz="1600" b="1" dirty="0">
                <a:solidFill>
                  <a:srgbClr val="1F497D"/>
                </a:solidFill>
                <a:latin typeface="Calibri"/>
                <a:cs typeface="Arial" charset="0"/>
              </a:rPr>
              <a:t>по вопросам репродуктивного здоровья – 15-49 лет</a:t>
            </a:r>
          </a:p>
          <a:p>
            <a:endParaRPr lang="ru-RU" sz="1600" b="1" dirty="0">
              <a:solidFill>
                <a:srgbClr val="1F497D"/>
              </a:solidFill>
              <a:latin typeface="Calibri"/>
              <a:cs typeface="Arial" charset="0"/>
            </a:endParaRPr>
          </a:p>
          <a:p>
            <a:r>
              <a:rPr lang="ru-RU" sz="1600" b="1" dirty="0">
                <a:solidFill>
                  <a:srgbClr val="1F497D"/>
                </a:solidFill>
                <a:latin typeface="Calibri"/>
                <a:cs typeface="Arial" charset="0"/>
              </a:rPr>
              <a:t>Выборка квотная по полу и возрасту, </a:t>
            </a:r>
          </a:p>
          <a:p>
            <a:r>
              <a:rPr lang="ru-RU" sz="1600" b="1" dirty="0">
                <a:solidFill>
                  <a:srgbClr val="1F497D"/>
                </a:solidFill>
                <a:latin typeface="Calibri"/>
                <a:cs typeface="Arial" charset="0"/>
              </a:rPr>
              <a:t>ошибка не превышает 5% 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995AC881-C1A2-46F6-88FF-AF6E3034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CF5E1F-BCBC-409F-8E8C-BCC80002DA0C}"/>
              </a:ext>
            </a:extLst>
          </p:cNvPr>
          <p:cNvSpPr txBox="1"/>
          <p:nvPr/>
        </p:nvSpPr>
        <p:spPr>
          <a:xfrm>
            <a:off x="9360331" y="841784"/>
            <a:ext cx="27205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«Социокультурный портрет регионов России»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>
                <a:latin typeface="+mj-lt"/>
              </a:rPr>
              <a:t>проводится с 2012 года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E782E7-69C1-484D-AED9-F52FA85CB5E9}"/>
              </a:ext>
            </a:extLst>
          </p:cNvPr>
          <p:cNvSpPr txBox="1"/>
          <p:nvPr/>
        </p:nvSpPr>
        <p:spPr>
          <a:xfrm>
            <a:off x="3198241" y="2894057"/>
            <a:ext cx="3857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Мониторинг психического здоровья и социального самочувствия населения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>
                <a:latin typeface="+mj-lt"/>
              </a:rPr>
              <a:t>проводится с 2002 года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3A947-AB44-4C49-AC11-4B2780D03C30}"/>
              </a:ext>
            </a:extLst>
          </p:cNvPr>
          <p:cNvSpPr txBox="1"/>
          <p:nvPr/>
        </p:nvSpPr>
        <p:spPr>
          <a:xfrm>
            <a:off x="3204589" y="5069893"/>
            <a:ext cx="33962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Мониторинг репродуктивного поведения населения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>
                <a:latin typeface="+mj-lt"/>
              </a:rPr>
              <a:t>проводится с 2005 года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2809EF-FB43-49B5-B88A-D6D8004F2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0" y="4979234"/>
            <a:ext cx="2781300" cy="16383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312824-90B3-43BA-B782-8BDCEA1DA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66" y="673111"/>
            <a:ext cx="2781300" cy="16383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E6C118C-0F34-4F9C-B03B-E5FF8AB90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0" y="2877444"/>
            <a:ext cx="2781300" cy="16383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E6BD209-7000-4334-86A8-3A7B0134B3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0" y="756603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C20CB-3113-4554-A75A-321B4985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61429"/>
            <a:ext cx="10972800" cy="570470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Наиболее важные жизненные ценности </a:t>
            </a:r>
            <a:r>
              <a:rPr lang="ru-RU" sz="2400" i="1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(% от числа опрошенных)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B9E0638-DA34-4A89-A525-8A6966B8B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770058"/>
              </p:ext>
            </p:extLst>
          </p:nvPr>
        </p:nvGraphicFramePr>
        <p:xfrm>
          <a:off x="741252" y="1143000"/>
          <a:ext cx="10709495" cy="457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49767">
                  <a:extLst>
                    <a:ext uri="{9D8B030D-6E8A-4147-A177-3AD203B41FA5}">
                      <a16:colId xmlns:a16="http://schemas.microsoft.com/office/drawing/2014/main" val="2806777158"/>
                    </a:ext>
                  </a:extLst>
                </a:gridCol>
                <a:gridCol w="1439932">
                  <a:extLst>
                    <a:ext uri="{9D8B030D-6E8A-4147-A177-3AD203B41FA5}">
                      <a16:colId xmlns:a16="http://schemas.microsoft.com/office/drawing/2014/main" val="2341750585"/>
                    </a:ext>
                  </a:extLst>
                </a:gridCol>
                <a:gridCol w="1439932">
                  <a:extLst>
                    <a:ext uri="{9D8B030D-6E8A-4147-A177-3AD203B41FA5}">
                      <a16:colId xmlns:a16="http://schemas.microsoft.com/office/drawing/2014/main" val="612864336"/>
                    </a:ext>
                  </a:extLst>
                </a:gridCol>
                <a:gridCol w="1439932">
                  <a:extLst>
                    <a:ext uri="{9D8B030D-6E8A-4147-A177-3AD203B41FA5}">
                      <a16:colId xmlns:a16="http://schemas.microsoft.com/office/drawing/2014/main" val="2377224837"/>
                    </a:ext>
                  </a:extLst>
                </a:gridCol>
                <a:gridCol w="1439932">
                  <a:extLst>
                    <a:ext uri="{9D8B030D-6E8A-4147-A177-3AD203B41FA5}">
                      <a16:colId xmlns:a16="http://schemas.microsoft.com/office/drawing/2014/main" val="2330249281"/>
                    </a:ext>
                  </a:extLst>
                </a:gridCol>
              </a:tblGrid>
              <a:tr h="860222"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Ценность 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Среднее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г. Вологда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г. Череповец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Районы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3547627"/>
                  </a:ext>
                </a:extLst>
              </a:tr>
              <a:tr h="530254"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Счастливая и дружная семья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81,5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82,1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77,4</a:t>
                      </a:r>
                      <a:endParaRPr lang="ru-RU" sz="18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1620450"/>
                  </a:ext>
                </a:extLst>
              </a:tr>
              <a:tr h="530254"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Здоровье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67,8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72,7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72,5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61,2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6183589"/>
                  </a:ext>
                </a:extLst>
              </a:tr>
              <a:tr h="530254"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Материнство/отцовство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58,7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56,7</a:t>
                      </a:r>
                      <a:endParaRPr lang="ru-RU" sz="18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59,6</a:t>
                      </a:r>
                      <a:endParaRPr lang="ru-RU" sz="18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59,4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6706983"/>
                  </a:ext>
                </a:extLst>
              </a:tr>
              <a:tr h="530254"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Деньги, карьера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32,1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36,9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37</a:t>
                      </a:r>
                      <a:endParaRPr lang="ru-RU" sz="18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25,4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7714050"/>
                  </a:ext>
                </a:extLst>
              </a:tr>
              <a:tr h="530254"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Любимая профессия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22,7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24,3</a:t>
                      </a:r>
                      <a:endParaRPr lang="ru-RU" sz="18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19,4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23,8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9183806"/>
                  </a:ext>
                </a:extLst>
              </a:tr>
              <a:tr h="530254"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Образование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7,9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5,3</a:t>
                      </a:r>
                      <a:endParaRPr lang="ru-RU" sz="18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7,9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9,8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6985618"/>
                  </a:ext>
                </a:extLst>
              </a:tr>
              <a:tr h="530254"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Общественное признание, популярность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3,3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3,2</a:t>
                      </a:r>
                      <a:endParaRPr lang="ru-RU" sz="18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5,5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defTabSz="685800" rtl="0" eaLnBrk="1" fontAlgn="b" latinLnBrk="0" hangingPunct="1"/>
                      <a:r>
                        <a:rPr lang="ru-RU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1,9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411557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EC1765-DF60-47E1-8D2F-E0FDEE05B57E}"/>
              </a:ext>
            </a:extLst>
          </p:cNvPr>
          <p:cNvSpPr/>
          <p:nvPr/>
        </p:nvSpPr>
        <p:spPr>
          <a:xfrm>
            <a:off x="741252" y="5968869"/>
            <a:ext cx="10385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666666"/>
                </a:solidFill>
                <a:cs typeface="Times New Roman" panose="02020603050405020304" pitchFamily="18" charset="0"/>
              </a:rPr>
              <a:t>Источник: данные мониторинга репродуктивного потенциала населения Вологодской области, ФГБУН ВОЛНЦ РАН,</a:t>
            </a:r>
            <a:r>
              <a:rPr lang="en-US" i="1" dirty="0">
                <a:solidFill>
                  <a:srgbClr val="666666"/>
                </a:solidFill>
                <a:cs typeface="Times New Roman" panose="02020603050405020304" pitchFamily="18" charset="0"/>
              </a:rPr>
              <a:t>n</a:t>
            </a:r>
            <a:r>
              <a:rPr lang="ru-RU" i="1" dirty="0">
                <a:solidFill>
                  <a:srgbClr val="666666"/>
                </a:solidFill>
                <a:cs typeface="Times New Roman" panose="02020603050405020304" pitchFamily="18" charset="0"/>
              </a:rPr>
              <a:t>=1500 чел.,2023 г.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3B8EA5B5-9500-4D51-B488-4FA25E10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90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78908-F7C8-400F-BF9C-DD91B96E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72" y="398958"/>
            <a:ext cx="9046524" cy="604157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Число разводов на 1000 браков, в регионах СЗФО в 2022 г.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7821A60-B4DE-4954-B342-3565F28C7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750709"/>
              </p:ext>
            </p:extLst>
          </p:nvPr>
        </p:nvGraphicFramePr>
        <p:xfrm>
          <a:off x="512548" y="1251063"/>
          <a:ext cx="10057351" cy="539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08A836-A685-4664-968C-F73CBEF8825A}"/>
              </a:ext>
            </a:extLst>
          </p:cNvPr>
          <p:cNvSpPr txBox="1"/>
          <p:nvPr/>
        </p:nvSpPr>
        <p:spPr>
          <a:xfrm>
            <a:off x="7699876" y="808052"/>
            <a:ext cx="411112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Коэффициент </a:t>
            </a:r>
            <a:r>
              <a:rPr lang="ru-RU" sz="1600" dirty="0" err="1"/>
              <a:t>брачности</a:t>
            </a:r>
            <a:r>
              <a:rPr lang="ru-RU" sz="1600" dirty="0"/>
              <a:t>, промилле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7871E0-4721-4165-8E2A-61E4B2C516D3}"/>
              </a:ext>
            </a:extLst>
          </p:cNvPr>
          <p:cNvSpPr txBox="1"/>
          <p:nvPr/>
        </p:nvSpPr>
        <p:spPr>
          <a:xfrm>
            <a:off x="9711482" y="1797022"/>
            <a:ext cx="8327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7,9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DB6B3-5A05-4D01-8FDD-9B55432FBDED}"/>
              </a:ext>
            </a:extLst>
          </p:cNvPr>
          <p:cNvSpPr txBox="1"/>
          <p:nvPr/>
        </p:nvSpPr>
        <p:spPr>
          <a:xfrm>
            <a:off x="9711482" y="2209311"/>
            <a:ext cx="8327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7,3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05E7A1-43DC-432C-A207-5FC0F72940AC}"/>
              </a:ext>
            </a:extLst>
          </p:cNvPr>
          <p:cNvSpPr txBox="1"/>
          <p:nvPr/>
        </p:nvSpPr>
        <p:spPr>
          <a:xfrm>
            <a:off x="9711482" y="2671752"/>
            <a:ext cx="8327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8,3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2D3D4-5188-4B1B-9C5F-9170FDF088A8}"/>
              </a:ext>
            </a:extLst>
          </p:cNvPr>
          <p:cNvSpPr txBox="1"/>
          <p:nvPr/>
        </p:nvSpPr>
        <p:spPr>
          <a:xfrm>
            <a:off x="9711482" y="3141217"/>
            <a:ext cx="8327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5,0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D90E8-BDF8-429B-AB69-B5166D9BF483}"/>
              </a:ext>
            </a:extLst>
          </p:cNvPr>
          <p:cNvSpPr txBox="1"/>
          <p:nvPr/>
        </p:nvSpPr>
        <p:spPr>
          <a:xfrm>
            <a:off x="9711482" y="3581067"/>
            <a:ext cx="8327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9,4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4C618-4CDA-4287-B0F5-E8968BA5718F}"/>
              </a:ext>
            </a:extLst>
          </p:cNvPr>
          <p:cNvSpPr txBox="1"/>
          <p:nvPr/>
        </p:nvSpPr>
        <p:spPr>
          <a:xfrm>
            <a:off x="9711482" y="3981608"/>
            <a:ext cx="8327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6,4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51258D-BB6A-4B20-8EAF-2F46BA6CFE44}"/>
              </a:ext>
            </a:extLst>
          </p:cNvPr>
          <p:cNvSpPr txBox="1"/>
          <p:nvPr/>
        </p:nvSpPr>
        <p:spPr>
          <a:xfrm>
            <a:off x="9711482" y="4402194"/>
            <a:ext cx="8327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6,1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04A984-7B7F-4481-B728-6162A7F67418}"/>
              </a:ext>
            </a:extLst>
          </p:cNvPr>
          <p:cNvSpPr txBox="1"/>
          <p:nvPr/>
        </p:nvSpPr>
        <p:spPr>
          <a:xfrm>
            <a:off x="9711482" y="4906460"/>
            <a:ext cx="6898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7,2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E98FF5-9EAC-4946-8878-60AC09CFFB82}"/>
              </a:ext>
            </a:extLst>
          </p:cNvPr>
          <p:cNvSpPr txBox="1"/>
          <p:nvPr/>
        </p:nvSpPr>
        <p:spPr>
          <a:xfrm>
            <a:off x="9711482" y="5334100"/>
            <a:ext cx="598209" cy="377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6,8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43C7F0-2943-41D2-BF06-4A0AD39C2FCD}"/>
              </a:ext>
            </a:extLst>
          </p:cNvPr>
          <p:cNvSpPr txBox="1"/>
          <p:nvPr/>
        </p:nvSpPr>
        <p:spPr>
          <a:xfrm>
            <a:off x="9711482" y="5770358"/>
            <a:ext cx="6721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9,1</a:t>
            </a:r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id="{C427B0EB-6274-426F-8733-A7EA6A27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527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1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08CD8C8-CED6-474C-B05E-C2FEE815E363}"/>
              </a:ext>
            </a:extLst>
          </p:cNvPr>
          <p:cNvSpPr txBox="1">
            <a:spLocks/>
          </p:cNvSpPr>
          <p:nvPr/>
        </p:nvSpPr>
        <p:spPr bwMode="auto">
          <a:xfrm>
            <a:off x="3053673" y="414000"/>
            <a:ext cx="6084654" cy="5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Candara" panose="020E0502030303020204" pitchFamily="34" charset="0"/>
                <a:ea typeface="+mj-ea"/>
              </a:defRPr>
            </a:lvl1pPr>
          </a:lstStyle>
          <a:p>
            <a:r>
              <a:rPr lang="ru-RU" dirty="0"/>
              <a:t>Новые мировые демографические тренды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03B1CB-B21B-44D0-85CE-B74C638970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8" y="4078002"/>
            <a:ext cx="4120529" cy="27756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7411" y="1300048"/>
            <a:ext cx="456138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</a:rPr>
              <a:t>Во-первых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Число жителей Земли перешло рубеж в 8 млрд человек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493F09B-8F4E-4841-B958-212BD08F8088}"/>
              </a:ext>
            </a:extLst>
          </p:cNvPr>
          <p:cNvSpPr/>
          <p:nvPr/>
        </p:nvSpPr>
        <p:spPr>
          <a:xfrm>
            <a:off x="5675056" y="1253340"/>
            <a:ext cx="55253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</a:rPr>
              <a:t>В-третьих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В 2023 г. население Китая сократилось впервые как минимум с 1950 г., начиная с которого ООН публикует статистику народонаселения.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3F6CE25-6CAB-4A90-B25B-1F54566AE33F}"/>
              </a:ext>
            </a:extLst>
          </p:cNvPr>
          <p:cNvSpPr/>
          <p:nvPr/>
        </p:nvSpPr>
        <p:spPr>
          <a:xfrm>
            <a:off x="5675056" y="2896226"/>
            <a:ext cx="575953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</a:rPr>
              <a:t>В-четвертых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chemeClr val="accent1"/>
                </a:solidFill>
                <a:cs typeface="Arial" panose="020B0604020202020204" pitchFamily="34" charset="0"/>
              </a:rPr>
              <a:t>Число людей 50 лет и старше в мире впервые превысило число детей до 15 лет </a:t>
            </a: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– 2,021 млрд и 2,011 млрд соответственно.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Возрастная структура населения Земли  сейчас: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2 млрд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детей</a:t>
            </a: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,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2 млрд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людей возраста 50+</a:t>
            </a: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 и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4 млрд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молодежи и взрослых моложе 50 лет</a:t>
            </a: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7411" y="2682743"/>
            <a:ext cx="491764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</a:rPr>
              <a:t>Во-вторых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Индия превзошла по численности населения Китай, до сих пор самую многонаселенную страну мира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3A957386-081A-4A35-BCBF-39F8133D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12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893660"/>
              </p:ext>
            </p:extLst>
          </p:nvPr>
        </p:nvGraphicFramePr>
        <p:xfrm>
          <a:off x="531934" y="1319230"/>
          <a:ext cx="11128131" cy="479332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391869">
                  <a:extLst>
                    <a:ext uri="{9D8B030D-6E8A-4147-A177-3AD203B41FA5}">
                      <a16:colId xmlns:a16="http://schemas.microsoft.com/office/drawing/2014/main" val="1456836989"/>
                    </a:ext>
                  </a:extLst>
                </a:gridCol>
                <a:gridCol w="1081049">
                  <a:extLst>
                    <a:ext uri="{9D8B030D-6E8A-4147-A177-3AD203B41FA5}">
                      <a16:colId xmlns:a16="http://schemas.microsoft.com/office/drawing/2014/main" val="1644311919"/>
                    </a:ext>
                  </a:extLst>
                </a:gridCol>
                <a:gridCol w="1236459">
                  <a:extLst>
                    <a:ext uri="{9D8B030D-6E8A-4147-A177-3AD203B41FA5}">
                      <a16:colId xmlns:a16="http://schemas.microsoft.com/office/drawing/2014/main" val="3496948494"/>
                    </a:ext>
                  </a:extLst>
                </a:gridCol>
                <a:gridCol w="1236459">
                  <a:extLst>
                    <a:ext uri="{9D8B030D-6E8A-4147-A177-3AD203B41FA5}">
                      <a16:colId xmlns:a16="http://schemas.microsoft.com/office/drawing/2014/main" val="1196668093"/>
                    </a:ext>
                  </a:extLst>
                </a:gridCol>
                <a:gridCol w="1236459">
                  <a:extLst>
                    <a:ext uri="{9D8B030D-6E8A-4147-A177-3AD203B41FA5}">
                      <a16:colId xmlns:a16="http://schemas.microsoft.com/office/drawing/2014/main" val="1681535859"/>
                    </a:ext>
                  </a:extLst>
                </a:gridCol>
                <a:gridCol w="1236459">
                  <a:extLst>
                    <a:ext uri="{9D8B030D-6E8A-4147-A177-3AD203B41FA5}">
                      <a16:colId xmlns:a16="http://schemas.microsoft.com/office/drawing/2014/main" val="4011549352"/>
                    </a:ext>
                  </a:extLst>
                </a:gridCol>
                <a:gridCol w="1236459">
                  <a:extLst>
                    <a:ext uri="{9D8B030D-6E8A-4147-A177-3AD203B41FA5}">
                      <a16:colId xmlns:a16="http://schemas.microsoft.com/office/drawing/2014/main" val="2621258925"/>
                    </a:ext>
                  </a:extLst>
                </a:gridCol>
                <a:gridCol w="1236459">
                  <a:extLst>
                    <a:ext uri="{9D8B030D-6E8A-4147-A177-3AD203B41FA5}">
                      <a16:colId xmlns:a16="http://schemas.microsoft.com/office/drawing/2014/main" val="270393227"/>
                    </a:ext>
                  </a:extLst>
                </a:gridCol>
                <a:gridCol w="1236459">
                  <a:extLst>
                    <a:ext uri="{9D8B030D-6E8A-4147-A177-3AD203B41FA5}">
                      <a16:colId xmlns:a16="http://schemas.microsoft.com/office/drawing/2014/main" val="2805291307"/>
                    </a:ext>
                  </a:extLst>
                </a:gridCol>
              </a:tblGrid>
              <a:tr h="5293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Число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детей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Желаемое число детей*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Ожидаемое число детей 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1556568"/>
                  </a:ext>
                </a:extLst>
              </a:tr>
              <a:tr h="52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Среднее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Вологда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Череповец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Среднее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Вологда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Череповец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1765767"/>
                  </a:ext>
                </a:extLst>
              </a:tr>
              <a:tr h="52939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 одного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8389239"/>
                  </a:ext>
                </a:extLst>
              </a:tr>
              <a:tr h="52939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Одного ребёнка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1426780"/>
                  </a:ext>
                </a:extLst>
              </a:tr>
              <a:tr h="52939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Двух детей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7457511"/>
                  </a:ext>
                </a:extLst>
              </a:tr>
              <a:tr h="52939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Трёх детей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6796578"/>
                  </a:ext>
                </a:extLst>
              </a:tr>
              <a:tr h="52939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Четырёх детей и более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6117"/>
                  </a:ext>
                </a:extLst>
              </a:tr>
              <a:tr h="52939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Затрудняюсь ответить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316645"/>
                  </a:ext>
                </a:extLst>
              </a:tr>
              <a:tr h="52939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Среднее значение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effectLst/>
                        </a:rPr>
                        <a:t>2,22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i="1" u="none" strike="noStrike" dirty="0">
                          <a:effectLst/>
                        </a:rPr>
                        <a:t>2,20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i="1" u="none" strike="noStrike" dirty="0">
                          <a:effectLst/>
                        </a:rPr>
                        <a:t>2,20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i="1" u="none" strike="noStrike" dirty="0">
                          <a:effectLst/>
                        </a:rPr>
                        <a:t>2,24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effectLst/>
                        </a:rPr>
                        <a:t>2,06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i="1" u="none" strike="noStrike" dirty="0">
                          <a:effectLst/>
                        </a:rPr>
                        <a:t>1,99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i="1" u="none" strike="noStrike" dirty="0">
                          <a:effectLst/>
                        </a:rPr>
                        <a:t>2,06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i="1" u="none" strike="noStrike" dirty="0">
                          <a:effectLst/>
                        </a:rPr>
                        <a:t>2,11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464414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328281" y="461429"/>
            <a:ext cx="10523170" cy="67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Распределение ответов на вопросы о желаемом и ожидаемом числе детей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(в % от числа ответивших)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1934" y="6124818"/>
            <a:ext cx="11128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666666"/>
                </a:solidFill>
                <a:cs typeface="Times New Roman" panose="02020603050405020304" pitchFamily="18" charset="0"/>
              </a:rPr>
              <a:t>Примечание: *Сколько всего детей (включая имеющихся) Вы хотели бы иметь, если бы у Вас были все необходимые условия? **Сколько всего детей (включая имеющихся) Вы собираетесь иметь?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46CAF13-EFD7-4F4F-A8FF-084488C03DA6}"/>
              </a:ext>
            </a:extLst>
          </p:cNvPr>
          <p:cNvSpPr/>
          <p:nvPr/>
        </p:nvSpPr>
        <p:spPr>
          <a:xfrm>
            <a:off x="2052451" y="3997931"/>
            <a:ext cx="786179" cy="95909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A0B7916-76EA-4433-AD97-95F0CF53C915}"/>
              </a:ext>
            </a:extLst>
          </p:cNvPr>
          <p:cNvSpPr/>
          <p:nvPr/>
        </p:nvSpPr>
        <p:spPr>
          <a:xfrm>
            <a:off x="6922478" y="3997931"/>
            <a:ext cx="786178" cy="95909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43F8005C-1B58-4DB1-90AE-23B7127B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527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75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82896" y="1152262"/>
            <a:ext cx="462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55A5"/>
                </a:solidFill>
                <a:cs typeface="Arial" panose="020B0604020202020204" pitchFamily="34" charset="0"/>
              </a:rPr>
              <a:t>Пол/возраст</a:t>
            </a:r>
            <a:endParaRPr lang="ru-RU" dirty="0">
              <a:solidFill>
                <a:srgbClr val="0055A5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08CD8C8-CED6-474C-B05E-C2FEE815E363}"/>
              </a:ext>
            </a:extLst>
          </p:cNvPr>
          <p:cNvSpPr txBox="1">
            <a:spLocks/>
          </p:cNvSpPr>
          <p:nvPr/>
        </p:nvSpPr>
        <p:spPr bwMode="auto">
          <a:xfrm>
            <a:off x="1820602" y="378033"/>
            <a:ext cx="9307388" cy="5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Candara" panose="020E0502030303020204" pitchFamily="34" charset="0"/>
                <a:ea typeface="+mj-ea"/>
              </a:defRPr>
            </a:lvl1pPr>
          </a:lstStyle>
          <a:p>
            <a:r>
              <a:rPr lang="ru-RU" dirty="0"/>
              <a:t>Социально-демографические характеристики людей, </a:t>
            </a:r>
          </a:p>
          <a:p>
            <a:r>
              <a:rPr lang="ru-RU" dirty="0"/>
              <a:t>которые хотят  трех и более детей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30167"/>
              </p:ext>
            </p:extLst>
          </p:nvPr>
        </p:nvGraphicFramePr>
        <p:xfrm>
          <a:off x="609600" y="1521594"/>
          <a:ext cx="4629199" cy="165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198">
                  <a:extLst>
                    <a:ext uri="{9D8B030D-6E8A-4147-A177-3AD203B41FA5}">
                      <a16:colId xmlns:a16="http://schemas.microsoft.com/office/drawing/2014/main" val="1033024577"/>
                    </a:ext>
                  </a:extLst>
                </a:gridCol>
                <a:gridCol w="1529709">
                  <a:extLst>
                    <a:ext uri="{9D8B030D-6E8A-4147-A177-3AD203B41FA5}">
                      <a16:colId xmlns:a16="http://schemas.microsoft.com/office/drawing/2014/main" val="938506072"/>
                    </a:ext>
                  </a:extLst>
                </a:gridCol>
                <a:gridCol w="1650292">
                  <a:extLst>
                    <a:ext uri="{9D8B030D-6E8A-4147-A177-3AD203B41FA5}">
                      <a16:colId xmlns:a16="http://schemas.microsoft.com/office/drawing/2014/main" val="241124915"/>
                    </a:ext>
                  </a:extLst>
                </a:gridCol>
              </a:tblGrid>
              <a:tr h="413102">
                <a:tc>
                  <a:txBody>
                    <a:bodyPr/>
                    <a:lstStyle/>
                    <a:p>
                      <a:r>
                        <a:rPr lang="ru-RU" sz="2000" dirty="0"/>
                        <a:t>Возраст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женщины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мужчины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1770218"/>
                  </a:ext>
                </a:extLst>
              </a:tr>
              <a:tr h="413102">
                <a:tc>
                  <a:txBody>
                    <a:bodyPr/>
                    <a:lstStyle/>
                    <a:p>
                      <a:r>
                        <a:rPr lang="ru-RU" sz="2000" dirty="0"/>
                        <a:t>18-29 лет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2038092"/>
                  </a:ext>
                </a:extLst>
              </a:tr>
              <a:tr h="413102">
                <a:tc>
                  <a:txBody>
                    <a:bodyPr/>
                    <a:lstStyle/>
                    <a:p>
                      <a:r>
                        <a:rPr lang="ru-RU" sz="2000" dirty="0"/>
                        <a:t>30-39 лет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5612157"/>
                  </a:ext>
                </a:extLst>
              </a:tr>
              <a:tr h="413102">
                <a:tc>
                  <a:txBody>
                    <a:bodyPr/>
                    <a:lstStyle/>
                    <a:p>
                      <a:r>
                        <a:rPr lang="ru-RU" sz="2000" dirty="0"/>
                        <a:t>40-49 лет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536118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17871" y="3258021"/>
            <a:ext cx="55253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Уровень образования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Без профессионального образования –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34,9%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Среднее специальное образование –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23,1%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Высшее образование –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29,1%</a:t>
            </a:r>
            <a:endParaRPr lang="ru-RU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0675" y="4513326"/>
            <a:ext cx="55253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Место проживания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Городская местность – 25,3%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Сельская местность – 35,1%</a:t>
            </a:r>
            <a:endParaRPr lang="ru-RU" sz="2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4833" y="5533904"/>
            <a:ext cx="55253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Оценка финансового положения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Средняя (5-6 баллов по 10-бальной шкале) –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33,7%</a:t>
            </a:r>
            <a:endParaRPr lang="ru-RU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74296" y="1336928"/>
            <a:ext cx="51081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Реализации репродуктивных планов мешают: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Материальные трудности –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35,1%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Неуверенность в завтрашнем дне –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30,8%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Жилищные трудности –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28,2%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Неудобный режим работы  –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26,4%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Проблемы присмотра за ребенком при трудоустройстве мамы  –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25,4%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ru-RU" sz="2000" b="1" dirty="0">
                <a:cs typeface="Arial" panose="020B0604020202020204" pitchFamily="34" charset="0"/>
              </a:rPr>
            </a:br>
            <a:endParaRPr lang="ru-RU" sz="2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EF14036A-5A0A-42EA-BD5D-4BE08979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C37C3B-3893-4E8D-973B-0121C7860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54490" r="2214" b="2043"/>
          <a:stretch/>
        </p:blipFill>
        <p:spPr>
          <a:xfrm>
            <a:off x="5590130" y="4334707"/>
            <a:ext cx="6519554" cy="19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60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55439"/>
              </p:ext>
            </p:extLst>
          </p:nvPr>
        </p:nvGraphicFramePr>
        <p:xfrm>
          <a:off x="400049" y="1142437"/>
          <a:ext cx="11391902" cy="5216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487">
                  <a:extLst>
                    <a:ext uri="{9D8B030D-6E8A-4147-A177-3AD203B41FA5}">
                      <a16:colId xmlns:a16="http://schemas.microsoft.com/office/drawing/2014/main" val="1678102161"/>
                    </a:ext>
                  </a:extLst>
                </a:gridCol>
                <a:gridCol w="3946666">
                  <a:extLst>
                    <a:ext uri="{9D8B030D-6E8A-4147-A177-3AD203B41FA5}">
                      <a16:colId xmlns:a16="http://schemas.microsoft.com/office/drawing/2014/main" val="4123593528"/>
                    </a:ext>
                  </a:extLst>
                </a:gridCol>
                <a:gridCol w="895694">
                  <a:extLst>
                    <a:ext uri="{9D8B030D-6E8A-4147-A177-3AD203B41FA5}">
                      <a16:colId xmlns:a16="http://schemas.microsoft.com/office/drawing/2014/main" val="2875585400"/>
                    </a:ext>
                  </a:extLst>
                </a:gridCol>
                <a:gridCol w="3946021">
                  <a:extLst>
                    <a:ext uri="{9D8B030D-6E8A-4147-A177-3AD203B41FA5}">
                      <a16:colId xmlns:a16="http://schemas.microsoft.com/office/drawing/2014/main" val="1600827092"/>
                    </a:ext>
                  </a:extLst>
                </a:gridCol>
                <a:gridCol w="954034">
                  <a:extLst>
                    <a:ext uri="{9D8B030D-6E8A-4147-A177-3AD203B41FA5}">
                      <a16:colId xmlns:a16="http://schemas.microsoft.com/office/drawing/2014/main" val="43353434"/>
                    </a:ext>
                  </a:extLst>
                </a:gridCol>
              </a:tblGrid>
              <a:tr h="87232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 самых значимых меры социальной поддержки семьи</a:t>
                      </a:r>
                    </a:p>
                  </a:txBody>
                  <a:tcPr marL="68580" marR="68580" marT="0" marB="0" anchor="ctr">
                    <a:solidFill>
                      <a:srgbClr val="75997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 наименее значимых меры социальной поддержки семьи</a:t>
                      </a:r>
                    </a:p>
                  </a:txBody>
                  <a:tcPr marL="68580" marR="68580" marT="0" marB="0" anchor="ctr">
                    <a:solidFill>
                      <a:srgbClr val="A869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6148792"/>
                  </a:ext>
                </a:extLst>
              </a:tr>
              <a:tr h="5757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среднем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для детей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3,33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в организации семейного дела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2,56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8832870"/>
                  </a:ext>
                </a:extLst>
              </a:tr>
              <a:tr h="87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в трудоустройстве с возможностью работы по гибкому графику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3,18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уходу за нетрудоспособным членом семьи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2,55</a:t>
                      </a:r>
                      <a:endParaRPr lang="ru-RU" sz="16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8491121"/>
                  </a:ext>
                </a:extLst>
              </a:tr>
              <a:tr h="87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в организации семейного отдыха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3,15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в оказании бытовых услуг (сходить в магазин, убрать квартиру)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2,34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9077521"/>
                  </a:ext>
                </a:extLst>
              </a:tr>
              <a:tr h="87232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область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Консультативно-медицинские услуги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уходу за нетрудоспособным членом семьи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2,29</a:t>
                      </a:r>
                      <a:endParaRPr lang="ru-RU" sz="16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41159"/>
                  </a:ext>
                </a:extLst>
              </a:tr>
              <a:tr h="57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для детей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3,09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в организации семейного дела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2,23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39177"/>
                  </a:ext>
                </a:extLst>
              </a:tr>
              <a:tr h="57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уходу за ребёнком дошкольного возраста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3,05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в оказании бытовых услуг 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2,12</a:t>
                      </a:r>
                      <a:endParaRPr lang="ru-RU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621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9397" y="459882"/>
            <a:ext cx="115309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Какие меры социальной помощи и поддержки необходимы для Вашей семьи?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522245D1-70BB-4D53-8B70-41D2D1A6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80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8CF94-8F9E-458E-8B1C-146DC048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83" y="227063"/>
            <a:ext cx="10972800" cy="468732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Что делать?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4C798034-9FD7-40F3-B201-0B9EFDCC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527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9072BE9-CEDC-4908-A16B-7938A0CCF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6F99B7B-4B9D-48C2-9A1D-07B29DEB7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34" y="874921"/>
            <a:ext cx="6563541" cy="4525963"/>
          </a:xfrm>
        </p:spPr>
        <p:txBody>
          <a:bodyPr/>
          <a:lstStyle/>
          <a:p>
            <a:pPr marL="990600" indent="-542925">
              <a:spcBef>
                <a:spcPts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C00000"/>
                </a:solidFill>
              </a:rPr>
              <a:t>Повышение качества жизни</a:t>
            </a:r>
          </a:p>
          <a:p>
            <a:pPr marL="990600" indent="-542925">
              <a:spcBef>
                <a:spcPts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C00000"/>
                </a:solidFill>
              </a:rPr>
              <a:t>Повышение стоимости труда</a:t>
            </a:r>
          </a:p>
          <a:p>
            <a:pPr marL="990600" indent="-542925">
              <a:spcBef>
                <a:spcPts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</a:rPr>
              <a:t>Развитие здравоохранения (доступность, технологичность)</a:t>
            </a:r>
          </a:p>
          <a:p>
            <a:pPr marL="990600" indent="-542925">
              <a:spcBef>
                <a:spcPts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900" dirty="0" err="1">
                <a:solidFill>
                  <a:srgbClr val="C00000"/>
                </a:solidFill>
              </a:rPr>
              <a:t>Самосохранительное</a:t>
            </a:r>
            <a:r>
              <a:rPr lang="ru-RU" sz="1900" dirty="0">
                <a:solidFill>
                  <a:srgbClr val="C00000"/>
                </a:solidFill>
              </a:rPr>
              <a:t> поведение и медицинская активность населения</a:t>
            </a:r>
          </a:p>
          <a:p>
            <a:pPr marL="990600" indent="-542925">
              <a:spcBef>
                <a:spcPts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</a:rPr>
              <a:t>Активная работа по формированию демографических установок, семейных ценностей</a:t>
            </a:r>
          </a:p>
          <a:p>
            <a:pPr marL="990600" indent="-542925">
              <a:spcBef>
                <a:spcPts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C00000"/>
                </a:solidFill>
              </a:rPr>
              <a:t>Вовлечение в выполнение задач демографического развития бизнеса, общественных организаций (корпоративная демографическая политика)</a:t>
            </a:r>
          </a:p>
          <a:p>
            <a:pPr marL="990600" indent="-542925">
              <a:spcBef>
                <a:spcPts val="180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endParaRPr lang="ru-RU" sz="1900" dirty="0">
              <a:solidFill>
                <a:srgbClr val="C00000"/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3B785E8F-FC2F-4EA1-89B2-8FBB9FAEBCAA}"/>
              </a:ext>
            </a:extLst>
          </p:cNvPr>
          <p:cNvSpPr txBox="1">
            <a:spLocks/>
          </p:cNvSpPr>
          <p:nvPr/>
        </p:nvSpPr>
        <p:spPr bwMode="auto">
          <a:xfrm>
            <a:off x="6155501" y="886084"/>
            <a:ext cx="5695950" cy="363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0" indent="-542925">
              <a:spcBef>
                <a:spcPts val="60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</a:rPr>
              <a:t>Демографическая экспертиза проектов программных, нормативных документов, законодательных инициатив</a:t>
            </a:r>
          </a:p>
          <a:p>
            <a:pPr marL="990600" indent="-542925">
              <a:spcBef>
                <a:spcPts val="60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C00000"/>
                </a:solidFill>
              </a:rPr>
              <a:t>Повышение компетентности специалистов органов власти в сфере демографии</a:t>
            </a:r>
          </a:p>
          <a:p>
            <a:pPr marL="990600" indent="-542925">
              <a:spcBef>
                <a:spcPts val="60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2060"/>
                </a:solidFill>
              </a:rPr>
              <a:t>Мониторинг демографической ситуации, демографического поведения населения </a:t>
            </a:r>
          </a:p>
          <a:p>
            <a:pPr marL="990600" indent="-542925">
              <a:spcBef>
                <a:spcPts val="60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C00000"/>
                </a:solidFill>
              </a:rPr>
              <a:t>Развитие демографического образования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ü"/>
            </a:pPr>
            <a:endParaRPr lang="ru-RU" sz="1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43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024081" y="343795"/>
            <a:ext cx="8229600" cy="5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Candara" panose="020E0502030303020204" pitchFamily="34" charset="0"/>
                <a:ea typeface="+mj-e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Региональный демографический доклад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38440F-8174-40C9-B941-19B33AD65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1" y="1793006"/>
            <a:ext cx="2501651" cy="353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E431027-FE75-4C5A-8608-13FB2BFB1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857" y="1490499"/>
            <a:ext cx="2320252" cy="3092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44B12D-1F9C-4B34-904C-91D72917733D}"/>
              </a:ext>
            </a:extLst>
          </p:cNvPr>
          <p:cNvSpPr/>
          <p:nvPr/>
        </p:nvSpPr>
        <p:spPr>
          <a:xfrm>
            <a:off x="4709087" y="1560594"/>
            <a:ext cx="30255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«Демографическое развитие Вологодской области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и </a:t>
            </a:r>
            <a:r>
              <a:rPr lang="ru-RU" sz="1400" b="1" dirty="0" err="1">
                <a:solidFill>
                  <a:schemeClr val="tx2"/>
                </a:solidFill>
              </a:rPr>
              <a:t>самосохранительное</a:t>
            </a:r>
            <a:r>
              <a:rPr lang="ru-RU" sz="1400" b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поведение населения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в условиях </a:t>
            </a:r>
            <a:r>
              <a:rPr lang="ru-RU" sz="1400" b="1" dirty="0" err="1">
                <a:solidFill>
                  <a:schemeClr val="tx2"/>
                </a:solidFill>
              </a:rPr>
              <a:t>постпандемии</a:t>
            </a:r>
            <a:r>
              <a:rPr lang="ru-RU" sz="1400" b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COVID-19»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4B2797-6E01-402D-B95B-6C89F6508990}"/>
              </a:ext>
            </a:extLst>
          </p:cNvPr>
          <p:cNvSpPr/>
          <p:nvPr/>
        </p:nvSpPr>
        <p:spPr>
          <a:xfrm>
            <a:off x="247650" y="684769"/>
            <a:ext cx="2629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«Демографическая ситуация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и демографическое поведение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населения Вологодской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области»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53C6B9-BECF-4E2D-AC37-ADB627A9E9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67" t="11698" r="56203" b="6037"/>
          <a:stretch/>
        </p:blipFill>
        <p:spPr>
          <a:xfrm>
            <a:off x="2487566" y="2672279"/>
            <a:ext cx="2574361" cy="3628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AA8658D-CC9B-40B7-89F4-4A45F36DAF51}"/>
              </a:ext>
            </a:extLst>
          </p:cNvPr>
          <p:cNvSpPr/>
          <p:nvPr/>
        </p:nvSpPr>
        <p:spPr>
          <a:xfrm>
            <a:off x="2445013" y="1237429"/>
            <a:ext cx="29646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«Демографическая ситуация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и социально-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демографическая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политика Вологодской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области в условиях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пандемии COVID-19»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3D36F6-1945-4627-9FAE-E2B2697CC7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33" t="11321" r="32500" b="3899"/>
          <a:stretch/>
        </p:blipFill>
        <p:spPr>
          <a:xfrm>
            <a:off x="7734606" y="3150308"/>
            <a:ext cx="2424869" cy="3455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C4F1BFF-52B1-4A0F-A56B-07098F7BF292}"/>
              </a:ext>
            </a:extLst>
          </p:cNvPr>
          <p:cNvSpPr/>
          <p:nvPr/>
        </p:nvSpPr>
        <p:spPr>
          <a:xfrm>
            <a:off x="7291169" y="2251611"/>
            <a:ext cx="26294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«Демографическое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развитие регионов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СЗФО»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54A0503-0E85-488E-A33C-9D1AFC8766EE}"/>
              </a:ext>
            </a:extLst>
          </p:cNvPr>
          <p:cNvSpPr/>
          <p:nvPr/>
        </p:nvSpPr>
        <p:spPr>
          <a:xfrm>
            <a:off x="9359892" y="602221"/>
            <a:ext cx="26294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«Мониторинг социально-трудовой сферы Вологодской области»</a:t>
            </a:r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5D944098-4AE2-4707-94FE-AEAE999A6AE9}"/>
              </a:ext>
            </a:extLst>
          </p:cNvPr>
          <p:cNvSpPr txBox="1">
            <a:spLocks/>
          </p:cNvSpPr>
          <p:nvPr/>
        </p:nvSpPr>
        <p:spPr>
          <a:xfrm>
            <a:off x="11606152" y="96304"/>
            <a:ext cx="585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33FABD-833F-44BB-85C6-5FD69B13CC1C}" type="slidenum">
              <a:rPr lang="ru-RU" altLang="ru-RU" sz="1400" b="1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altLang="ru-RU" sz="1400" b="1" dirty="0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58915985-2F60-4508-9E78-BC2A22882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"/>
          <a:stretch/>
        </p:blipFill>
        <p:spPr bwMode="auto">
          <a:xfrm>
            <a:off x="4973593" y="3036825"/>
            <a:ext cx="2501651" cy="353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1986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D2C6EF1-7B6D-4348-9800-119CD6FA9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8338" y="320155"/>
            <a:ext cx="8134350" cy="461962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Источники информации</a:t>
            </a:r>
          </a:p>
        </p:txBody>
      </p:sp>
      <p:sp>
        <p:nvSpPr>
          <p:cNvPr id="9220" name="Прямоугольник 2">
            <a:extLst>
              <a:ext uri="{FF2B5EF4-FFF2-40B4-BE49-F238E27FC236}">
                <a16:creationId xmlns:a16="http://schemas.microsoft.com/office/drawing/2014/main" id="{A151D1F3-52C9-4C69-B004-65BCB609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326" y="4800343"/>
            <a:ext cx="183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www.prb.org </a:t>
            </a:r>
            <a:endParaRPr lang="ru-RU" altLang="ru-RU" sz="24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9221" name="Прямоугольник 3">
            <a:extLst>
              <a:ext uri="{FF2B5EF4-FFF2-40B4-BE49-F238E27FC236}">
                <a16:creationId xmlns:a16="http://schemas.microsoft.com/office/drawing/2014/main" id="{3D4E485C-919C-4306-8FCB-D5838205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919" y="4375650"/>
            <a:ext cx="3132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dirty="0">
                <a:latin typeface="Calibri Light" panose="020F0302020204030204" pitchFamily="34" charset="0"/>
              </a:rPr>
              <a:t>Population Reference Bureau</a:t>
            </a:r>
          </a:p>
        </p:txBody>
      </p:sp>
      <p:pic>
        <p:nvPicPr>
          <p:cNvPr id="9222" name="Picture 11" descr="http://www.prb.org/%7E/media/WPDS/2013/2013-wpds-thumbnail.ashx">
            <a:extLst>
              <a:ext uri="{FF2B5EF4-FFF2-40B4-BE49-F238E27FC236}">
                <a16:creationId xmlns:a16="http://schemas.microsoft.com/office/drawing/2014/main" id="{B4076389-9817-4E6A-A14A-D77C85271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9" y="4390599"/>
            <a:ext cx="1664262" cy="214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 descr="Organisation for Economic Co-operation and Development">
            <a:extLst>
              <a:ext uri="{FF2B5EF4-FFF2-40B4-BE49-F238E27FC236}">
                <a16:creationId xmlns:a16="http://schemas.microsoft.com/office/drawing/2014/main" id="{7F94FDF0-60A9-474B-B986-4749EA438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8" y="2183593"/>
            <a:ext cx="2381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Прямоугольник 4">
            <a:extLst>
              <a:ext uri="{FF2B5EF4-FFF2-40B4-BE49-F238E27FC236}">
                <a16:creationId xmlns:a16="http://schemas.microsoft.com/office/drawing/2014/main" id="{395761DE-86D6-47DD-B569-AF5954562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2" y="2312677"/>
            <a:ext cx="620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dirty="0">
                <a:latin typeface="Calibri Light" panose="020F0302020204030204" pitchFamily="34" charset="0"/>
              </a:rPr>
              <a:t>The </a:t>
            </a:r>
            <a:r>
              <a:rPr lang="en-US" altLang="ru-RU" sz="2000" b="1" dirty="0" err="1">
                <a:latin typeface="Calibri Light" panose="020F0302020204030204" pitchFamily="34" charset="0"/>
              </a:rPr>
              <a:t>Organisation</a:t>
            </a:r>
            <a:r>
              <a:rPr lang="en-US" altLang="ru-RU" sz="2000" b="1" dirty="0">
                <a:latin typeface="Calibri Light" panose="020F0302020204030204" pitchFamily="34" charset="0"/>
              </a:rPr>
              <a:t> for Economic Co-operation and Development </a:t>
            </a:r>
          </a:p>
        </p:txBody>
      </p:sp>
      <p:sp>
        <p:nvSpPr>
          <p:cNvPr id="9225" name="Прямоугольник 5">
            <a:extLst>
              <a:ext uri="{FF2B5EF4-FFF2-40B4-BE49-F238E27FC236}">
                <a16:creationId xmlns:a16="http://schemas.microsoft.com/office/drawing/2014/main" id="{D33DD6BB-9E50-4F4D-9CAC-81E1636F4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8131" y="2305798"/>
            <a:ext cx="327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www.oecd.org/statistics </a:t>
            </a:r>
            <a:endParaRPr lang="ru-RU" altLang="ru-RU" sz="24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9226" name="Рисунок 17">
            <a:extLst>
              <a:ext uri="{FF2B5EF4-FFF2-40B4-BE49-F238E27FC236}">
                <a16:creationId xmlns:a16="http://schemas.microsoft.com/office/drawing/2014/main" id="{7908D7D0-A09D-4F82-A2F7-0931ED86A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3" t="25198" r="28281" b="63136"/>
          <a:stretch>
            <a:fillRect/>
          </a:stretch>
        </p:blipFill>
        <p:spPr bwMode="auto">
          <a:xfrm>
            <a:off x="354013" y="3319067"/>
            <a:ext cx="3168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Прямоугольник 7">
            <a:extLst>
              <a:ext uri="{FF2B5EF4-FFF2-40B4-BE49-F238E27FC236}">
                <a16:creationId xmlns:a16="http://schemas.microsoft.com/office/drawing/2014/main" id="{8611DD78-DCCD-4A01-8A46-36336E920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7" y="3376619"/>
            <a:ext cx="1782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www.who.int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9228" name="Picture 15" descr="http://www.un.org/en/development/desa/population/images/banner3.gif">
            <a:extLst>
              <a:ext uri="{FF2B5EF4-FFF2-40B4-BE49-F238E27FC236}">
                <a16:creationId xmlns:a16="http://schemas.microsoft.com/office/drawing/2014/main" id="{E95517E7-5DD4-460C-942E-C00E4EB93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0" y="1213427"/>
            <a:ext cx="4831376" cy="56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Прямоугольник 6">
            <a:extLst>
              <a:ext uri="{FF2B5EF4-FFF2-40B4-BE49-F238E27FC236}">
                <a16:creationId xmlns:a16="http://schemas.microsoft.com/office/drawing/2014/main" id="{094D037C-E217-4600-905E-0CD705B17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469" y="1228216"/>
            <a:ext cx="6030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C00000"/>
                </a:solidFill>
                <a:latin typeface="+mn-lt"/>
              </a:rPr>
              <a:t>www.un.org/en/development/desa/population</a:t>
            </a:r>
            <a:r>
              <a:rPr lang="en-US" altLang="ru-RU" sz="2000" dirty="0">
                <a:solidFill>
                  <a:srgbClr val="C00000"/>
                </a:solidFill>
                <a:latin typeface="+mn-lt"/>
              </a:rPr>
              <a:t> </a:t>
            </a:r>
            <a:endParaRPr lang="ru-RU" altLang="ru-RU" sz="2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690DC3-8436-44E8-A2FF-BDA8F6E480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739" t="17397" r="65199" b="72094"/>
          <a:stretch/>
        </p:blipFill>
        <p:spPr>
          <a:xfrm>
            <a:off x="5920581" y="2963756"/>
            <a:ext cx="2646363" cy="65014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1C28AD-0A88-4E7B-B3ED-DD00F9EB9739}"/>
              </a:ext>
            </a:extLst>
          </p:cNvPr>
          <p:cNvSpPr/>
          <p:nvPr/>
        </p:nvSpPr>
        <p:spPr>
          <a:xfrm>
            <a:off x="6105092" y="3621993"/>
            <a:ext cx="5657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https://ec.europa.eu/eurostat/data/database</a:t>
            </a:r>
            <a:endParaRPr lang="ru-RU" sz="24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8472B258-8892-4289-B4B6-F8D15468B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730" y="6190544"/>
            <a:ext cx="4465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Human mortality database</a:t>
            </a:r>
            <a:endParaRPr lang="ru-RU" altLang="ru-RU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720BD022-0A31-4CC0-9BAB-2394FD649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730" y="5519995"/>
            <a:ext cx="4465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Human fertility database</a:t>
            </a:r>
            <a:endParaRPr lang="ru-RU" altLang="ru-RU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Прямоугольник 5">
            <a:extLst>
              <a:ext uri="{FF2B5EF4-FFF2-40B4-BE49-F238E27FC236}">
                <a16:creationId xmlns:a16="http://schemas.microsoft.com/office/drawing/2014/main" id="{BD845D37-9F10-4162-B47E-7F476A1C3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318" y="4761428"/>
            <a:ext cx="6516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Российская база данных по рождаемости и смертности РЭШ</a:t>
            </a:r>
          </a:p>
        </p:txBody>
      </p:sp>
      <p:sp>
        <p:nvSpPr>
          <p:cNvPr id="20" name="Прямоугольник 6">
            <a:extLst>
              <a:ext uri="{FF2B5EF4-FFF2-40B4-BE49-F238E27FC236}">
                <a16:creationId xmlns:a16="http://schemas.microsoft.com/office/drawing/2014/main" id="{5D05AC90-DD18-4650-A90B-77BFF3511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330" y="5120958"/>
            <a:ext cx="60124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55A5"/>
                </a:solidFill>
                <a:latin typeface="Calibri" panose="020F0502020204030204" pitchFamily="34" charset="0"/>
              </a:rPr>
              <a:t>http://demogr.nes.ru/ru/demogr_indicat/data_description</a:t>
            </a:r>
            <a:r>
              <a:rPr lang="ru-RU" altLang="ru-RU" sz="1800" dirty="0">
                <a:solidFill>
                  <a:srgbClr val="0055A5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1" name="Прямоугольник 7">
            <a:extLst>
              <a:ext uri="{FF2B5EF4-FFF2-40B4-BE49-F238E27FC236}">
                <a16:creationId xmlns:a16="http://schemas.microsoft.com/office/drawing/2014/main" id="{5824E7C7-4E09-4253-9720-194FE4F40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462" y="6454236"/>
            <a:ext cx="2510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55A5"/>
                </a:solidFill>
              </a:rPr>
              <a:t>http://</a:t>
            </a:r>
            <a:r>
              <a:rPr lang="en-US" altLang="ru-RU" sz="1800" dirty="0">
                <a:solidFill>
                  <a:srgbClr val="0055A5"/>
                </a:solidFill>
                <a:latin typeface="Calibri" panose="020F0502020204030204" pitchFamily="34" charset="0"/>
              </a:rPr>
              <a:t>www.mortality.org</a:t>
            </a:r>
            <a:endParaRPr lang="ru-RU" altLang="ru-RU" sz="1800" dirty="0">
              <a:solidFill>
                <a:srgbClr val="0055A5"/>
              </a:solidFill>
            </a:endParaRPr>
          </a:p>
        </p:txBody>
      </p:sp>
      <p:sp>
        <p:nvSpPr>
          <p:cNvPr id="22" name="Прямоугольник 8">
            <a:extLst>
              <a:ext uri="{FF2B5EF4-FFF2-40B4-BE49-F238E27FC236}">
                <a16:creationId xmlns:a16="http://schemas.microsoft.com/office/drawing/2014/main" id="{345F0FFF-7A56-4BEB-86B1-86F45A081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470" y="5831635"/>
            <a:ext cx="4896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55A5"/>
                </a:solidFill>
                <a:latin typeface="Calibri" panose="020F0502020204030204" pitchFamily="34" charset="0"/>
              </a:rPr>
              <a:t>http://www.humanfertility.org/cgi-bin/main.php</a:t>
            </a:r>
            <a:r>
              <a:rPr lang="ru-RU" altLang="ru-RU" sz="1800" dirty="0">
                <a:solidFill>
                  <a:srgbClr val="0055A5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6BE824-6FEC-4677-93A4-4D75D6462590}"/>
              </a:ext>
            </a:extLst>
          </p:cNvPr>
          <p:cNvSpPr/>
          <p:nvPr/>
        </p:nvSpPr>
        <p:spPr>
          <a:xfrm>
            <a:off x="7612175" y="4258880"/>
            <a:ext cx="1936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Базы данных</a:t>
            </a:r>
            <a:endParaRPr lang="ru-RU" sz="2400" b="1" dirty="0">
              <a:solidFill>
                <a:srgbClr val="C00000"/>
              </a:solidFill>
              <a:latin typeface="Candara" panose="020E0502030303020204" pitchFamily="34" charset="0"/>
              <a:ea typeface="+mj-ea"/>
            </a:endParaRPr>
          </a:p>
        </p:txBody>
      </p:sp>
      <p:sp>
        <p:nvSpPr>
          <p:cNvPr id="23" name="Номер слайда 3">
            <a:extLst>
              <a:ext uri="{FF2B5EF4-FFF2-40B4-BE49-F238E27FC236}">
                <a16:creationId xmlns:a16="http://schemas.microsoft.com/office/drawing/2014/main" id="{D5524BF1-F773-4C8C-8255-241ACBC9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Рисунок 1">
            <a:extLst>
              <a:ext uri="{FF2B5EF4-FFF2-40B4-BE49-F238E27FC236}">
                <a16:creationId xmlns:a16="http://schemas.microsoft.com/office/drawing/2014/main" id="{212BA369-D010-4769-AC14-82C4F804E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t="24142" r="24020" b="56099"/>
          <a:stretch>
            <a:fillRect/>
          </a:stretch>
        </p:blipFill>
        <p:spPr bwMode="auto">
          <a:xfrm>
            <a:off x="177086" y="931945"/>
            <a:ext cx="7954707" cy="161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8">
            <a:extLst>
              <a:ext uri="{FF2B5EF4-FFF2-40B4-BE49-F238E27FC236}">
                <a16:creationId xmlns:a16="http://schemas.microsoft.com/office/drawing/2014/main" id="{57F12443-FB7A-43BB-8D1F-5A5A8C956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427" y="1374216"/>
            <a:ext cx="2408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http://</a:t>
            </a:r>
            <a:r>
              <a:rPr lang="en-US" altLang="ru-RU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www.gks.ru</a:t>
            </a:r>
            <a:r>
              <a:rPr lang="en-US" altLang="ru-RU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ru-RU" altLang="ru-RU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Прямоугольник 10">
            <a:extLst>
              <a:ext uri="{FF2B5EF4-FFF2-40B4-BE49-F238E27FC236}">
                <a16:creationId xmlns:a16="http://schemas.microsoft.com/office/drawing/2014/main" id="{38C212BC-106D-4BD5-AD46-87B51EB95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83" y="4982472"/>
            <a:ext cx="58404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Calibri Light" panose="020F0302020204030204" pitchFamily="34" charset="0"/>
              </a:rPr>
              <a:t>Российский мониторинг экономического положения и здоровья населения НИУ ВШЭ</a:t>
            </a:r>
          </a:p>
        </p:txBody>
      </p:sp>
      <p:sp>
        <p:nvSpPr>
          <p:cNvPr id="8199" name="Прямоугольник 11">
            <a:extLst>
              <a:ext uri="{FF2B5EF4-FFF2-40B4-BE49-F238E27FC236}">
                <a16:creationId xmlns:a16="http://schemas.microsoft.com/office/drawing/2014/main" id="{8392B1FE-00E1-4A2B-8098-D56630107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1912" y="5166621"/>
            <a:ext cx="3000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http://</a:t>
            </a:r>
            <a:r>
              <a:rPr lang="en-US" altLang="ru-RU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www.hse.ru/rlms</a:t>
            </a:r>
            <a:endParaRPr lang="ru-RU" altLang="ru-RU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Прямоугольник 24">
            <a:extLst>
              <a:ext uri="{FF2B5EF4-FFF2-40B4-BE49-F238E27FC236}">
                <a16:creationId xmlns:a16="http://schemas.microsoft.com/office/drawing/2014/main" id="{44DDD366-CE2C-43D0-ADC2-379EFCE86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" y="2820243"/>
            <a:ext cx="84804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Calibri Light" panose="020F0302020204030204" pitchFamily="34" charset="0"/>
              </a:rPr>
              <a:t>Переписи населения: программа, результаты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Calibri Light" panose="020F0302020204030204" pitchFamily="34" charset="0"/>
              </a:rPr>
              <a:t>Демография, численность и состав населения, естественное движения, миграция, браки и разводы, прогноз до 2030 г.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Calibri Light" panose="020F0302020204030204" pitchFamily="34" charset="0"/>
              </a:rPr>
              <a:t>Демографический ежегодник России – с 2002 г.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Calibri Light" panose="020F0302020204030204" pitchFamily="34" charset="0"/>
              </a:rPr>
              <a:t>Центральная база статистических данных </a:t>
            </a:r>
            <a:r>
              <a:rPr lang="en-US" altLang="ru-RU" sz="2000" b="1" dirty="0">
                <a:solidFill>
                  <a:srgbClr val="C00000"/>
                </a:solidFill>
                <a:latin typeface="Calibri Light" panose="020F0302020204030204" pitchFamily="34" charset="0"/>
              </a:rPr>
              <a:t>http://cbsd.gks.ru</a:t>
            </a:r>
            <a:endParaRPr lang="ru-RU" altLang="ru-RU" sz="20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Calibri Light" panose="020F0302020204030204" pitchFamily="34" charset="0"/>
              </a:rPr>
              <a:t>и др.</a:t>
            </a:r>
          </a:p>
        </p:txBody>
      </p:sp>
      <p:pic>
        <p:nvPicPr>
          <p:cNvPr id="9" name="Picture 2" descr="http://demoscope.ru/weekly/img/logo0.gif">
            <a:extLst>
              <a:ext uri="{FF2B5EF4-FFF2-40B4-BE49-F238E27FC236}">
                <a16:creationId xmlns:a16="http://schemas.microsoft.com/office/drawing/2014/main" id="{A8442E7B-C09E-4950-8AEE-C016758F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3" y="6036626"/>
            <a:ext cx="3615933" cy="65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5">
            <a:extLst>
              <a:ext uri="{FF2B5EF4-FFF2-40B4-BE49-F238E27FC236}">
                <a16:creationId xmlns:a16="http://schemas.microsoft.com/office/drawing/2014/main" id="{3A136006-F148-4AC2-B13C-110880C671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70007" y="6076180"/>
            <a:ext cx="2691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www.</a:t>
            </a:r>
            <a:r>
              <a:rPr lang="en-US" sz="2400" dirty="0">
                <a:solidFill>
                  <a:srgbClr val="C00000"/>
                </a:solidFill>
              </a:rPr>
              <a:t>demoscope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.ru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D9983663-9E8B-43A6-9760-0E608335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7312FCA-D31F-4829-8DC5-F69C7114A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8338" y="320155"/>
            <a:ext cx="8134350" cy="461962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Источники информации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2508" y="1268767"/>
            <a:ext cx="2943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9576" y="1289875"/>
            <a:ext cx="75608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 sz="2400" b="1">
                <a:solidFill>
                  <a:srgbClr val="C00000"/>
                </a:solidFill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ctr"/>
            <a:r>
              <a:rPr lang="ru-RU" sz="2800" dirty="0"/>
              <a:t>БЛАГОДАРЮ ЗА </a:t>
            </a:r>
            <a:r>
              <a:rPr lang="en-US" sz="2800" dirty="0"/>
              <a:t> </a:t>
            </a:r>
            <a:r>
              <a:rPr lang="ru-RU" sz="2800" dirty="0"/>
              <a:t>ВНИМАНИЕ!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2332" y="2252533"/>
            <a:ext cx="5163936" cy="367240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i="1" kern="0" dirty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ru-RU" sz="2400" b="1" i="1" kern="0" dirty="0">
                <a:solidFill>
                  <a:srgbClr val="4F81BD">
                    <a:lumMod val="75000"/>
                  </a:srgbClr>
                </a:solidFill>
              </a:rPr>
              <a:t>Александра Анатольевна </a:t>
            </a:r>
            <a:r>
              <a:rPr lang="ru-RU" sz="2800" b="1" i="1" kern="0" dirty="0">
                <a:solidFill>
                  <a:srgbClr val="4F81BD">
                    <a:lumMod val="75000"/>
                  </a:srgbClr>
                </a:solidFill>
              </a:rPr>
              <a:t>Шабунова</a:t>
            </a:r>
          </a:p>
          <a:p>
            <a:pPr algn="ctr">
              <a:defRPr/>
            </a:pPr>
            <a:r>
              <a:rPr lang="ru-RU" sz="1600" kern="0" dirty="0">
                <a:solidFill>
                  <a:srgbClr val="4F81BD">
                    <a:lumMod val="75000"/>
                  </a:srgbClr>
                </a:solidFill>
              </a:rPr>
              <a:t>доктор экономических наук </a:t>
            </a:r>
          </a:p>
          <a:p>
            <a:pPr algn="ctr">
              <a:defRPr/>
            </a:pPr>
            <a:r>
              <a:rPr lang="ru-RU" sz="1600" kern="0" dirty="0">
                <a:solidFill>
                  <a:srgbClr val="4F81BD">
                    <a:lumMod val="75000"/>
                  </a:srgbClr>
                </a:solidFill>
              </a:rPr>
              <a:t>доцент</a:t>
            </a:r>
          </a:p>
          <a:p>
            <a:pPr algn="ctr">
              <a:defRPr/>
            </a:pPr>
            <a:r>
              <a:rPr lang="ru-RU" sz="1600" kern="0" dirty="0">
                <a:solidFill>
                  <a:srgbClr val="4F81BD">
                    <a:lumMod val="75000"/>
                  </a:srgbClr>
                </a:solidFill>
              </a:rPr>
              <a:t>директор </a:t>
            </a:r>
          </a:p>
          <a:p>
            <a:pPr algn="ctr">
              <a:defRPr/>
            </a:pPr>
            <a:r>
              <a:rPr lang="ru-RU" sz="1600" kern="0" dirty="0">
                <a:solidFill>
                  <a:srgbClr val="4F81BD">
                    <a:lumMod val="75000"/>
                  </a:srgbClr>
                </a:solidFill>
              </a:rPr>
              <a:t>ФГБУН «Вологодский научный центр РАН»</a:t>
            </a:r>
            <a:endParaRPr lang="ru-RU" sz="1400" kern="0" dirty="0">
              <a:solidFill>
                <a:srgbClr val="4F81BD">
                  <a:lumMod val="75000"/>
                </a:srgbClr>
              </a:solidFill>
            </a:endParaRPr>
          </a:p>
          <a:p>
            <a:pPr algn="ctr">
              <a:defRPr/>
            </a:pPr>
            <a:r>
              <a:rPr lang="ru-RU" sz="1400" b="1" i="1" kern="0" dirty="0">
                <a:solidFill>
                  <a:srgbClr val="4F81BD">
                    <a:lumMod val="75000"/>
                  </a:srgbClr>
                </a:solidFill>
              </a:rPr>
              <a:t> </a:t>
            </a:r>
          </a:p>
          <a:p>
            <a:pPr algn="ctr">
              <a:defRPr/>
            </a:pPr>
            <a:r>
              <a:rPr lang="ru-RU" sz="1600" b="1" i="1" kern="0" dirty="0">
                <a:solidFill>
                  <a:srgbClr val="4F81BD">
                    <a:lumMod val="75000"/>
                  </a:srgbClr>
                </a:solidFill>
              </a:rPr>
              <a:t>Контакты:</a:t>
            </a:r>
            <a:endParaRPr lang="ru-RU" sz="1400" b="1" i="1" kern="0" dirty="0">
              <a:solidFill>
                <a:srgbClr val="4F81BD">
                  <a:lumMod val="75000"/>
                </a:srgbClr>
              </a:solidFill>
            </a:endParaRPr>
          </a:p>
          <a:p>
            <a:pPr algn="ctr">
              <a:defRPr/>
            </a:pPr>
            <a:r>
              <a:rPr lang="ru-RU" sz="1400" kern="0" dirty="0">
                <a:solidFill>
                  <a:srgbClr val="4F81BD">
                    <a:lumMod val="75000"/>
                  </a:srgbClr>
                </a:solidFill>
              </a:rPr>
              <a:t>      </a:t>
            </a:r>
            <a:r>
              <a:rPr lang="en-US" sz="1400" kern="0" dirty="0">
                <a:solidFill>
                  <a:srgbClr val="4F81BD">
                    <a:lumMod val="75000"/>
                  </a:srgbClr>
                </a:solidFill>
              </a:rPr>
              <a:t>E-mail:</a:t>
            </a:r>
            <a:r>
              <a:rPr lang="ru-RU" sz="1400" kern="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1400" kern="0" dirty="0">
                <a:solidFill>
                  <a:srgbClr val="4F81BD">
                    <a:lumMod val="75000"/>
                  </a:srgbClr>
                </a:solidFill>
              </a:rPr>
              <a:t>common@volnc.ru</a:t>
            </a:r>
          </a:p>
          <a:p>
            <a:pPr algn="ctr">
              <a:defRPr/>
            </a:pPr>
            <a:r>
              <a:rPr lang="ru-RU" sz="1400" kern="0" dirty="0">
                <a:solidFill>
                  <a:srgbClr val="4F81BD">
                    <a:lumMod val="75000"/>
                  </a:srgbClr>
                </a:solidFill>
              </a:rPr>
              <a:t>Тел. :(8172) 59-78-03</a:t>
            </a:r>
          </a:p>
          <a:p>
            <a:pPr algn="ctr">
              <a:defRPr/>
            </a:pPr>
            <a:r>
              <a:rPr lang="ru-RU" sz="1400" kern="0" dirty="0">
                <a:solidFill>
                  <a:srgbClr val="4F81BD">
                    <a:lumMod val="75000"/>
                  </a:srgbClr>
                </a:solidFill>
              </a:rPr>
              <a:t>Россия, 160014, г. Вологда, ул. Горького, д. 56а</a:t>
            </a:r>
          </a:p>
          <a:p>
            <a:pPr algn="ctr">
              <a:defRPr/>
            </a:pPr>
            <a:r>
              <a:rPr lang="en-US" sz="1400" kern="0" dirty="0">
                <a:solidFill>
                  <a:srgbClr val="4F81BD">
                    <a:lumMod val="75000"/>
                  </a:srgbClr>
                </a:solidFill>
              </a:rPr>
              <a:t>www.volnc.ru</a:t>
            </a:r>
            <a:endParaRPr lang="ru-RU" sz="1400" kern="0" dirty="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" b="7740"/>
          <a:stretch/>
        </p:blipFill>
        <p:spPr>
          <a:xfrm>
            <a:off x="1817110" y="2246230"/>
            <a:ext cx="2880320" cy="3678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9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8FAB92A7-6C6A-4057-AA84-880D68D57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7138" y="1846825"/>
            <a:ext cx="3511938" cy="31643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По прогнозу ООН число стран, в которых численность населения продолжит ежегодно сокращаться </a:t>
            </a:r>
            <a:r>
              <a:rPr lang="ru-RU" sz="2000" b="1" dirty="0" err="1">
                <a:solidFill>
                  <a:schemeClr val="accent1"/>
                </a:solidFill>
                <a:cs typeface="Arial" panose="020B0604020202020204" pitchFamily="34" charset="0"/>
              </a:rPr>
              <a:t>выростет</a:t>
            </a: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  с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41</a:t>
            </a: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 в 2022 г. 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до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88</a:t>
            </a: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 в 2050 г. </a:t>
            </a:r>
          </a:p>
          <a:p>
            <a:pPr>
              <a:spcBef>
                <a:spcPts val="0"/>
              </a:spcBef>
            </a:pPr>
            <a:r>
              <a:rPr lang="ru-RU" sz="2000" i="1" dirty="0">
                <a:solidFill>
                  <a:schemeClr val="accent1"/>
                </a:solidFill>
                <a:cs typeface="Arial" panose="020B0604020202020204" pitchFamily="34" charset="0"/>
              </a:rPr>
              <a:t>(включая Китай </a:t>
            </a:r>
          </a:p>
          <a:p>
            <a:pPr>
              <a:spcBef>
                <a:spcPts val="0"/>
              </a:spcBef>
            </a:pPr>
            <a:r>
              <a:rPr lang="ru-RU" sz="2000" i="1" dirty="0">
                <a:solidFill>
                  <a:schemeClr val="accent1"/>
                </a:solidFill>
                <a:cs typeface="Arial" panose="020B0604020202020204" pitchFamily="34" charset="0"/>
              </a:rPr>
              <a:t>на протяжении всего периода прогноза).</a:t>
            </a:r>
          </a:p>
        </p:txBody>
      </p:sp>
      <p:pic>
        <p:nvPicPr>
          <p:cNvPr id="6" name="Рисунок 5" descr="Trade">
            <a:extLst>
              <a:ext uri="{FF2B5EF4-FFF2-40B4-BE49-F238E27FC236}">
                <a16:creationId xmlns:a16="http://schemas.microsoft.com/office/drawing/2014/main" id="{79704FB7-4F52-4B95-8058-3E3B94D5069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3545" r="1328" b="2434"/>
          <a:stretch/>
        </p:blipFill>
        <p:spPr bwMode="auto">
          <a:xfrm>
            <a:off x="190006" y="1115316"/>
            <a:ext cx="7968344" cy="56061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C56FB01C-F841-4E53-AB22-EA8013BF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5C2E3A-EF49-48EF-8ADA-3F572C543311}"/>
              </a:ext>
            </a:extLst>
          </p:cNvPr>
          <p:cNvSpPr/>
          <p:nvPr/>
        </p:nvSpPr>
        <p:spPr>
          <a:xfrm>
            <a:off x="1618766" y="401652"/>
            <a:ext cx="8954467" cy="51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Ослабление демографического бума</a:t>
            </a:r>
            <a:endParaRPr lang="ru-RU" sz="2400" i="1" dirty="0">
              <a:solidFill>
                <a:srgbClr val="C00000"/>
              </a:solidFill>
              <a:latin typeface="Candara" panose="020E0502030303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0275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C4362389-02A1-480C-8244-A6E437384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42939"/>
              </p:ext>
            </p:extLst>
          </p:nvPr>
        </p:nvGraphicFramePr>
        <p:xfrm>
          <a:off x="395046" y="1296532"/>
          <a:ext cx="11401908" cy="48587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88450">
                  <a:extLst>
                    <a:ext uri="{9D8B030D-6E8A-4147-A177-3AD203B41FA5}">
                      <a16:colId xmlns:a16="http://schemas.microsoft.com/office/drawing/2014/main" val="361769429"/>
                    </a:ext>
                  </a:extLst>
                </a:gridCol>
                <a:gridCol w="1812186">
                  <a:extLst>
                    <a:ext uri="{9D8B030D-6E8A-4147-A177-3AD203B41FA5}">
                      <a16:colId xmlns:a16="http://schemas.microsoft.com/office/drawing/2014/main" val="746375834"/>
                    </a:ext>
                  </a:extLst>
                </a:gridCol>
                <a:gridCol w="2016128">
                  <a:extLst>
                    <a:ext uri="{9D8B030D-6E8A-4147-A177-3AD203B41FA5}">
                      <a16:colId xmlns:a16="http://schemas.microsoft.com/office/drawing/2014/main" val="2211945384"/>
                    </a:ext>
                  </a:extLst>
                </a:gridCol>
                <a:gridCol w="1485875">
                  <a:extLst>
                    <a:ext uri="{9D8B030D-6E8A-4147-A177-3AD203B41FA5}">
                      <a16:colId xmlns:a16="http://schemas.microsoft.com/office/drawing/2014/main" val="1374802528"/>
                    </a:ext>
                  </a:extLst>
                </a:gridCol>
                <a:gridCol w="2254067">
                  <a:extLst>
                    <a:ext uri="{9D8B030D-6E8A-4147-A177-3AD203B41FA5}">
                      <a16:colId xmlns:a16="http://schemas.microsoft.com/office/drawing/2014/main" val="9598226"/>
                    </a:ext>
                  </a:extLst>
                </a:gridCol>
                <a:gridCol w="1845202">
                  <a:extLst>
                    <a:ext uri="{9D8B030D-6E8A-4147-A177-3AD203B41FA5}">
                      <a16:colId xmlns:a16="http://schemas.microsoft.com/office/drawing/2014/main" val="2189012614"/>
                    </a:ext>
                  </a:extLst>
                </a:gridCol>
              </a:tblGrid>
              <a:tr h="81049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Государство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Население, 1900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Государство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Население, 1950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Государство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Население, 2023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878668"/>
                  </a:ext>
                </a:extLst>
              </a:tr>
              <a:tr h="4048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Китай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Китай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Индия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1415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06850"/>
                  </a:ext>
                </a:extLst>
              </a:tr>
              <a:tr h="4048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Индия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Китай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1412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424378"/>
                  </a:ext>
                </a:extLst>
              </a:tr>
              <a:tr h="4048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733531"/>
                  </a:ext>
                </a:extLst>
              </a:tr>
              <a:tr h="4048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США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Индонезия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844474"/>
                  </a:ext>
                </a:extLst>
              </a:tr>
              <a:tr h="4048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Германия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Япония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Пакистан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595054"/>
                  </a:ext>
                </a:extLst>
              </a:tr>
              <a:tr h="4048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Австро-Венгрия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Индонезия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Бразилия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201713"/>
                  </a:ext>
                </a:extLst>
              </a:tr>
              <a:tr h="4048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Япония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Германия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Нигерия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835456"/>
                  </a:ext>
                </a:extLst>
              </a:tr>
              <a:tr h="4048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Великобритания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Бразилия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Бангладеш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95255"/>
                  </a:ext>
                </a:extLst>
              </a:tr>
              <a:tr h="4048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Франция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Великобритания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146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234340"/>
                  </a:ext>
                </a:extLst>
              </a:tr>
              <a:tr h="4048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Индонезия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Италия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Мексика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908052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B71767A-7906-4A64-BAB2-D56A98FA65DC}"/>
              </a:ext>
            </a:extLst>
          </p:cNvPr>
          <p:cNvSpPr/>
          <p:nvPr/>
        </p:nvSpPr>
        <p:spPr>
          <a:xfrm>
            <a:off x="1732762" y="444593"/>
            <a:ext cx="8954467" cy="51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Численность населения крупнейших стран мира  </a:t>
            </a:r>
            <a:r>
              <a:rPr lang="ru-RU" sz="2400" i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(</a:t>
            </a:r>
            <a:r>
              <a:rPr lang="ru-RU" sz="2400" i="1" dirty="0" err="1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млн.чел</a:t>
            </a:r>
            <a:r>
              <a:rPr lang="ru-RU" sz="2400" i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.)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27CC7F-2F9D-4483-859F-34B6679E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9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9EF343-45CF-4751-863F-957C8EF6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15463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3F3F3-6A10-4A19-A7D9-4EE01DEF4BA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6D22C0F-0C76-4488-B2BE-453A3C5BF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572089"/>
              </p:ext>
            </p:extLst>
          </p:nvPr>
        </p:nvGraphicFramePr>
        <p:xfrm>
          <a:off x="929240" y="221598"/>
          <a:ext cx="5229547" cy="4458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842">
                  <a:extLst>
                    <a:ext uri="{9D8B030D-6E8A-4147-A177-3AD203B41FA5}">
                      <a16:colId xmlns:a16="http://schemas.microsoft.com/office/drawing/2014/main" val="1662928564"/>
                    </a:ext>
                  </a:extLst>
                </a:gridCol>
                <a:gridCol w="3297600">
                  <a:extLst>
                    <a:ext uri="{9D8B030D-6E8A-4147-A177-3AD203B41FA5}">
                      <a16:colId xmlns:a16="http://schemas.microsoft.com/office/drawing/2014/main" val="3906458938"/>
                    </a:ext>
                  </a:extLst>
                </a:gridCol>
                <a:gridCol w="1392105">
                  <a:extLst>
                    <a:ext uri="{9D8B030D-6E8A-4147-A177-3AD203B41FA5}">
                      <a16:colId xmlns:a16="http://schemas.microsoft.com/office/drawing/2014/main" val="1345746444"/>
                    </a:ext>
                  </a:extLst>
                </a:gridCol>
              </a:tblGrid>
              <a:tr h="66300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СТРАНЫ С САМОЙ ВЫСОКОЙ СМЕРТНОСТЬЮ 2022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(общий коэффициент смертности)</a:t>
                      </a: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173019"/>
                  </a:ext>
                </a:extLst>
              </a:tr>
              <a:tr h="345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СТРАНА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промилле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448953126"/>
                  </a:ext>
                </a:extLst>
              </a:tr>
              <a:tr h="345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Сербия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5470741"/>
                  </a:ext>
                </a:extLst>
              </a:tr>
              <a:tr h="345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Румыния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3486523"/>
                  </a:ext>
                </a:extLst>
              </a:tr>
              <a:tr h="345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Литва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8220559"/>
                  </a:ext>
                </a:extLst>
              </a:tr>
              <a:tr h="345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Латвия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591410"/>
                  </a:ext>
                </a:extLst>
              </a:tr>
              <a:tr h="345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Болгария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4430161"/>
                  </a:ext>
                </a:extLst>
              </a:tr>
              <a:tr h="345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Украина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8407299"/>
                  </a:ext>
                </a:extLst>
              </a:tr>
              <a:tr h="345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Россия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8352087"/>
                  </a:ext>
                </a:extLst>
              </a:tr>
              <a:tr h="345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Эстония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5788236"/>
                  </a:ext>
                </a:extLst>
              </a:tr>
              <a:tr h="345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Беларусь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593613"/>
                  </a:ext>
                </a:extLst>
              </a:tr>
              <a:tr h="345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Хорватия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5548480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7F74C4F-BF23-4A8E-A725-982B54BAF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43506"/>
              </p:ext>
            </p:extLst>
          </p:nvPr>
        </p:nvGraphicFramePr>
        <p:xfrm>
          <a:off x="6352855" y="199705"/>
          <a:ext cx="5576014" cy="4458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601">
                  <a:extLst>
                    <a:ext uri="{9D8B030D-6E8A-4147-A177-3AD203B41FA5}">
                      <a16:colId xmlns:a16="http://schemas.microsoft.com/office/drawing/2014/main" val="3631412376"/>
                    </a:ext>
                  </a:extLst>
                </a:gridCol>
                <a:gridCol w="3826276">
                  <a:extLst>
                    <a:ext uri="{9D8B030D-6E8A-4147-A177-3AD203B41FA5}">
                      <a16:colId xmlns:a16="http://schemas.microsoft.com/office/drawing/2014/main" val="3306088030"/>
                    </a:ext>
                  </a:extLst>
                </a:gridCol>
                <a:gridCol w="1244137">
                  <a:extLst>
                    <a:ext uri="{9D8B030D-6E8A-4147-A177-3AD203B41FA5}">
                      <a16:colId xmlns:a16="http://schemas.microsoft.com/office/drawing/2014/main" val="939020430"/>
                    </a:ext>
                  </a:extLst>
                </a:gridCol>
              </a:tblGrid>
              <a:tr h="64415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СТРАНЫ С САМОЙ НИЗКОЙ СМЕРТНОСТЬЮ 2022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(общий коэффициент смертности)</a:t>
                      </a: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35488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СТРАНА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промилле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715166576"/>
                  </a:ext>
                </a:extLst>
              </a:tr>
              <a:tr h="462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Белиз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3316684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Ирак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6299697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Бруней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4148350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Иордания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8680603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Ливия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3020797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Саудовская Аравия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5161137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Бахрейн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6588559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Кувейт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5812101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Объединённые Арабские Эмираты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4579646"/>
                  </a:ext>
                </a:extLst>
              </a:tr>
              <a:tr h="335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Катар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259735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9FE654-79A0-4646-9F4C-FE69A388D0F0}"/>
              </a:ext>
            </a:extLst>
          </p:cNvPr>
          <p:cNvSpPr/>
          <p:nvPr/>
        </p:nvSpPr>
        <p:spPr>
          <a:xfrm>
            <a:off x="609600" y="6523667"/>
            <a:ext cx="847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https://nonews.co/directory/lists/countries/death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2022 год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E37AFE7-B6E9-40D1-8230-76133B070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78998"/>
              </p:ext>
            </p:extLst>
          </p:nvPr>
        </p:nvGraphicFramePr>
        <p:xfrm>
          <a:off x="339047" y="5339761"/>
          <a:ext cx="2358433" cy="705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286">
                  <a:extLst>
                    <a:ext uri="{9D8B030D-6E8A-4147-A177-3AD203B41FA5}">
                      <a16:colId xmlns:a16="http://schemas.microsoft.com/office/drawing/2014/main" val="3558374707"/>
                    </a:ext>
                  </a:extLst>
                </a:gridCol>
                <a:gridCol w="1153147">
                  <a:extLst>
                    <a:ext uri="{9D8B030D-6E8A-4147-A177-3AD203B41FA5}">
                      <a16:colId xmlns:a16="http://schemas.microsoft.com/office/drawing/2014/main" val="1294643198"/>
                    </a:ext>
                  </a:extLst>
                </a:gridCol>
              </a:tblGrid>
              <a:tr h="705584">
                <a:tc>
                  <a:txBody>
                    <a:bodyPr/>
                    <a:lstStyle/>
                    <a:p>
                      <a:pPr marL="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МИР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7,2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650416784"/>
                  </a:ext>
                </a:extLst>
              </a:tr>
            </a:tbl>
          </a:graphicData>
        </a:graphic>
      </p:graphicFrame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0F02E61-3D83-4DE7-AB1B-3A5EF7681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38124"/>
              </p:ext>
            </p:extLst>
          </p:nvPr>
        </p:nvGraphicFramePr>
        <p:xfrm>
          <a:off x="3544014" y="4793882"/>
          <a:ext cx="8128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266">
                  <a:extLst>
                    <a:ext uri="{9D8B030D-6E8A-4147-A177-3AD203B41FA5}">
                      <a16:colId xmlns:a16="http://schemas.microsoft.com/office/drawing/2014/main" val="3774566693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408752466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14488564"/>
                    </a:ext>
                  </a:extLst>
                </a:gridCol>
                <a:gridCol w="1689814">
                  <a:extLst>
                    <a:ext uri="{9D8B030D-6E8A-4147-A177-3AD203B41FA5}">
                      <a16:colId xmlns:a16="http://schemas.microsoft.com/office/drawing/2014/main" val="4261790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Уровень смертности, промилле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144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/>
                        <a:t>Нигер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50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/>
                        <a:t>Чад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710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47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7">
            <a:extLst>
              <a:ext uri="{FF2B5EF4-FFF2-40B4-BE49-F238E27FC236}">
                <a16:creationId xmlns:a16="http://schemas.microsoft.com/office/drawing/2014/main" id="{B280D915-B457-42D9-93AC-12269B1D9D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901134"/>
              </p:ext>
            </p:extLst>
          </p:nvPr>
        </p:nvGraphicFramePr>
        <p:xfrm>
          <a:off x="476328" y="951078"/>
          <a:ext cx="10820400" cy="323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6409EF-ED99-4DE7-BF59-784A2C63E60F}"/>
              </a:ext>
            </a:extLst>
          </p:cNvPr>
          <p:cNvSpPr/>
          <p:nvPr/>
        </p:nvSpPr>
        <p:spPr>
          <a:xfrm>
            <a:off x="1618764" y="356724"/>
            <a:ext cx="8954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Общие коэффициенты смертности в 1990–2022 гг.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(на 1 тыс. чел. населения)</a:t>
            </a:r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8F6DCA38-999C-4D45-82C0-52D6A16F3502}"/>
              </a:ext>
            </a:extLst>
          </p:cNvPr>
          <p:cNvSpPr txBox="1">
            <a:spLocks/>
          </p:cNvSpPr>
          <p:nvPr/>
        </p:nvSpPr>
        <p:spPr bwMode="auto">
          <a:xfrm>
            <a:off x="9958116" y="126127"/>
            <a:ext cx="4524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8C55F895-E6C7-4833-A9F2-E5C5DCEFBF7D}" type="slidenum">
              <a:rPr lang="ru-RU" sz="1400" b="1">
                <a:solidFill>
                  <a:srgbClr val="FFFFFF"/>
                </a:solidFill>
                <a:latin typeface="Calibri" pitchFamily="34" charset="0"/>
              </a:rPr>
              <a:pPr algn="r">
                <a:defRPr/>
              </a:pPr>
              <a:t>7</a:t>
            </a:fld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B757567-4287-439D-9AB1-AAFECB0E8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782581"/>
              </p:ext>
            </p:extLst>
          </p:nvPr>
        </p:nvGraphicFramePr>
        <p:xfrm>
          <a:off x="685799" y="3908781"/>
          <a:ext cx="10820400" cy="267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D8FEF0-F6B6-4DC5-96E5-26FDC248EB5B}"/>
              </a:ext>
            </a:extLst>
          </p:cNvPr>
          <p:cNvSpPr/>
          <p:nvPr/>
        </p:nvSpPr>
        <p:spPr>
          <a:xfrm>
            <a:off x="3005986" y="6334656"/>
            <a:ext cx="61800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В 2022 г. смертность населения снизилась до уровня 2016 г. 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2C7CB8E9-C1A9-45F8-A649-FE5F9FEF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527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3BA713-5398-4872-B2EE-B90D7AB810C8}"/>
              </a:ext>
            </a:extLst>
          </p:cNvPr>
          <p:cNvSpPr/>
          <p:nvPr/>
        </p:nvSpPr>
        <p:spPr>
          <a:xfrm>
            <a:off x="6567055" y="1321384"/>
            <a:ext cx="5472660" cy="141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Диапазон 10 лучших значений ОКС </a:t>
            </a:r>
          </a:p>
          <a:p>
            <a:pPr marL="257175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в 2000 году - от 5,4  до 11,2 ‰</a:t>
            </a:r>
          </a:p>
          <a:p>
            <a:pPr marL="257175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В 2021 году - от 4,2 до 10,8‰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8EC1B9-F952-4076-9119-F99965A0C465}"/>
              </a:ext>
            </a:extLst>
          </p:cNvPr>
          <p:cNvSpPr/>
          <p:nvPr/>
        </p:nvSpPr>
        <p:spPr>
          <a:xfrm>
            <a:off x="368036" y="5391275"/>
            <a:ext cx="4356875" cy="133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Диапазон 10 худших значений ОКС </a:t>
            </a:r>
          </a:p>
          <a:p>
            <a:pPr marL="257175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в 2000 году - от 22,3  до 18,9 ‰</a:t>
            </a:r>
          </a:p>
          <a:p>
            <a:pPr marL="257175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В 2021 году - от 22,3 до 20,8‰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B83534E-BE64-44F5-87D9-DE545A9B2135}"/>
              </a:ext>
            </a:extLst>
          </p:cNvPr>
          <p:cNvSpPr/>
          <p:nvPr/>
        </p:nvSpPr>
        <p:spPr>
          <a:xfrm>
            <a:off x="2402044" y="858563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10 лучших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0E5F8B8-2E96-464D-BD67-E217140C9BC9}"/>
              </a:ext>
            </a:extLst>
          </p:cNvPr>
          <p:cNvSpPr/>
          <p:nvPr/>
        </p:nvSpPr>
        <p:spPr>
          <a:xfrm>
            <a:off x="8443767" y="2800104"/>
            <a:ext cx="127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10 худших 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8CFB45EC-ABAE-431C-A7F5-1511454C86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763777"/>
              </p:ext>
            </p:extLst>
          </p:nvPr>
        </p:nvGraphicFramePr>
        <p:xfrm>
          <a:off x="152285" y="1267345"/>
          <a:ext cx="5724534" cy="4102802"/>
        </p:xfrm>
        <a:graphic>
          <a:graphicData uri="http://schemas.openxmlformats.org/drawingml/2006/table">
            <a:tbl>
              <a:tblPr firstRow="1" firstCol="1" bandRow="1"/>
              <a:tblGrid>
                <a:gridCol w="2303239">
                  <a:extLst>
                    <a:ext uri="{9D8B030D-6E8A-4147-A177-3AD203B41FA5}">
                      <a16:colId xmlns:a16="http://schemas.microsoft.com/office/drawing/2014/main" val="3738091419"/>
                    </a:ext>
                  </a:extLst>
                </a:gridCol>
                <a:gridCol w="632629">
                  <a:extLst>
                    <a:ext uri="{9D8B030D-6E8A-4147-A177-3AD203B41FA5}">
                      <a16:colId xmlns:a16="http://schemas.microsoft.com/office/drawing/2014/main" val="620206153"/>
                    </a:ext>
                  </a:extLst>
                </a:gridCol>
                <a:gridCol w="2172216">
                  <a:extLst>
                    <a:ext uri="{9D8B030D-6E8A-4147-A177-3AD203B41FA5}">
                      <a16:colId xmlns:a16="http://schemas.microsoft.com/office/drawing/2014/main" val="702971017"/>
                    </a:ext>
                  </a:extLst>
                </a:gridCol>
                <a:gridCol w="616450">
                  <a:extLst>
                    <a:ext uri="{9D8B030D-6E8A-4147-A177-3AD203B41FA5}">
                      <a16:colId xmlns:a16="http://schemas.microsoft.com/office/drawing/2014/main" val="536977503"/>
                    </a:ext>
                  </a:extLst>
                </a:gridCol>
              </a:tblGrid>
              <a:tr h="4053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Субъект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Субъект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263434"/>
                  </a:ext>
                </a:extLst>
              </a:tr>
              <a:tr h="2079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Ингушетия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Ингушетия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781525"/>
                  </a:ext>
                </a:extLst>
              </a:tr>
              <a:tr h="2079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Ямало-Ненецкий АО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Чеченская Республика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467676"/>
                  </a:ext>
                </a:extLst>
              </a:tr>
              <a:tr h="2079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Дагестан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Дагестан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73655"/>
                  </a:ext>
                </a:extLst>
              </a:tr>
              <a:tr h="4149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Ханты-Мансийский автономный округ – Югра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Ямало-Ненецкий автономный округ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146217"/>
                  </a:ext>
                </a:extLst>
              </a:tr>
              <a:tr h="4149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Тюменская область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Ханты-Мансийский автономный округ – Югра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737986"/>
                  </a:ext>
                </a:extLst>
              </a:tr>
              <a:tr h="4149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Чукотский автономный округ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Тыва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34310"/>
                  </a:ext>
                </a:extLst>
              </a:tr>
              <a:tr h="2079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Саха (Якутия)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Тюменская область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737648"/>
                  </a:ext>
                </a:extLst>
              </a:tr>
              <a:tr h="4149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Кабардино-Балкарская Республика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Саха (Якутия)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536533"/>
                  </a:ext>
                </a:extLst>
              </a:tr>
              <a:tr h="4149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Камчатский край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Кабардино-Балкарская Республика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529486"/>
                  </a:ext>
                </a:extLst>
              </a:tr>
              <a:tr h="4149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Калмыкия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Чукотский автономный округ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302303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8599AE4E-5C4F-49E6-B8A6-8324CA3B1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648204"/>
              </p:ext>
            </p:extLst>
          </p:nvPr>
        </p:nvGraphicFramePr>
        <p:xfrm>
          <a:off x="6123362" y="3235906"/>
          <a:ext cx="5916353" cy="2976754"/>
        </p:xfrm>
        <a:graphic>
          <a:graphicData uri="http://schemas.openxmlformats.org/drawingml/2006/table">
            <a:tbl>
              <a:tblPr firstRow="1" firstCol="1" bandRow="1"/>
              <a:tblGrid>
                <a:gridCol w="2083007">
                  <a:extLst>
                    <a:ext uri="{9D8B030D-6E8A-4147-A177-3AD203B41FA5}">
                      <a16:colId xmlns:a16="http://schemas.microsoft.com/office/drawing/2014/main" val="1521841886"/>
                    </a:ext>
                  </a:extLst>
                </a:gridCol>
                <a:gridCol w="953631">
                  <a:extLst>
                    <a:ext uri="{9D8B030D-6E8A-4147-A177-3AD203B41FA5}">
                      <a16:colId xmlns:a16="http://schemas.microsoft.com/office/drawing/2014/main" val="341010670"/>
                    </a:ext>
                  </a:extLst>
                </a:gridCol>
                <a:gridCol w="2164928">
                  <a:extLst>
                    <a:ext uri="{9D8B030D-6E8A-4147-A177-3AD203B41FA5}">
                      <a16:colId xmlns:a16="http://schemas.microsoft.com/office/drawing/2014/main" val="4090795135"/>
                    </a:ext>
                  </a:extLst>
                </a:gridCol>
                <a:gridCol w="714787">
                  <a:extLst>
                    <a:ext uri="{9D8B030D-6E8A-4147-A177-3AD203B41FA5}">
                      <a16:colId xmlns:a16="http://schemas.microsoft.com/office/drawing/2014/main" val="2965153710"/>
                    </a:ext>
                  </a:extLst>
                </a:gridCol>
              </a:tblGrid>
              <a:tr h="498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Субъект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Субъект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14710"/>
                  </a:ext>
                </a:extLst>
              </a:tr>
              <a:tr h="247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Псковская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Новгородская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122469"/>
                  </a:ext>
                </a:extLst>
              </a:tr>
              <a:tr h="247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Тверская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Рязанская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253878"/>
                  </a:ext>
                </a:extLst>
              </a:tr>
              <a:tr h="247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Псковская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65083"/>
                  </a:ext>
                </a:extLst>
              </a:tr>
              <a:tr h="247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Владимирская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757677"/>
                  </a:ext>
                </a:extLst>
              </a:tr>
              <a:tr h="247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Новгородская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Тверская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365900"/>
                  </a:ext>
                </a:extLst>
              </a:tr>
              <a:tr h="247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Смоленская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Курская область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02542"/>
                  </a:ext>
                </a:extLst>
              </a:tr>
              <a:tr h="247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Рязанская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Тульская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420231"/>
                  </a:ext>
                </a:extLst>
              </a:tr>
              <a:tr h="247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Липецкая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240091"/>
                  </a:ext>
                </a:extLst>
              </a:tr>
              <a:tr h="247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Тамбовская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Тамбовская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215336"/>
                  </a:ext>
                </a:extLst>
              </a:tr>
              <a:tr h="247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Орловская область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50069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3C82C3-FA2A-4355-8173-6BC97027EC5E}"/>
              </a:ext>
            </a:extLst>
          </p:cNvPr>
          <p:cNvSpPr/>
          <p:nvPr/>
        </p:nvSpPr>
        <p:spPr>
          <a:xfrm>
            <a:off x="1547306" y="396898"/>
            <a:ext cx="9152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</a:rPr>
              <a:t>Топ-10 субъектов РФ по уровню смертности населения (ОКС, ‰)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3577054C-AAFA-44CA-B5AC-2D68402A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152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A2948-F774-4330-9EBD-97BF6B90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102" y="401049"/>
            <a:ext cx="4793425" cy="862976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Численность населения, </a:t>
            </a:r>
            <a:br>
              <a:rPr lang="ru-RU" sz="2400" b="1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</a:br>
            <a:r>
              <a:rPr lang="ru-RU" sz="2400" i="1" dirty="0">
                <a:solidFill>
                  <a:srgbClr val="C00000"/>
                </a:solidFill>
                <a:latin typeface="Candara" panose="020E0502030303020204" pitchFamily="34" charset="0"/>
                <a:cs typeface="+mn-cs"/>
              </a:rPr>
              <a:t>тыс. человек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E4388-A702-4D8F-AED3-811A8080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9462" y="1495168"/>
            <a:ext cx="4793426" cy="13234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Депопуляция во всех муниципальных образованиях региона, кроме г. Вологды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г. Череповец по численности приближается к 300 тыс. человек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AE65C97-3121-4DE3-BF68-0D0D8E22E3B2}"/>
              </a:ext>
            </a:extLst>
          </p:cNvPr>
          <p:cNvGraphicFramePr/>
          <p:nvPr/>
        </p:nvGraphicFramePr>
        <p:xfrm>
          <a:off x="0" y="469462"/>
          <a:ext cx="7820025" cy="638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9BBDD72C-8F1C-4D7D-976A-8CBB2248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527" y="96304"/>
            <a:ext cx="585848" cy="365125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3FABD-833F-44BB-85C6-5FD69B13CC1C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31D9AEA9-F9E5-4BE5-B2AA-ADD48BF6432B}"/>
              </a:ext>
            </a:extLst>
          </p:cNvPr>
          <p:cNvSpPr txBox="1">
            <a:spLocks/>
          </p:cNvSpPr>
          <p:nvPr/>
        </p:nvSpPr>
        <p:spPr bwMode="auto">
          <a:xfrm>
            <a:off x="7057902" y="3498044"/>
            <a:ext cx="4500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Candara" panose="020E0502030303020204" pitchFamily="34" charset="0"/>
                <a:ea typeface="+mj-ea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5pPr>
            <a:lvl6pPr marL="342900" algn="ctr" fontAlgn="base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6pPr>
            <a:lvl7pPr marL="685800" algn="ctr" fontAlgn="base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7pPr>
            <a:lvl8pPr marL="1028700" algn="ctr" fontAlgn="base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8pPr>
            <a:lvl9pPr marL="1371600" algn="ctr" fontAlgn="base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9pPr>
          </a:lstStyle>
          <a:p>
            <a:r>
              <a:rPr lang="ru-RU" dirty="0"/>
              <a:t>Усиливаются РИСКИ 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327512DA-DF9D-47EE-A459-94AC7D05A210}"/>
              </a:ext>
            </a:extLst>
          </p:cNvPr>
          <p:cNvSpPr txBox="1">
            <a:spLocks/>
          </p:cNvSpPr>
          <p:nvPr/>
        </p:nvSpPr>
        <p:spPr bwMode="auto">
          <a:xfrm>
            <a:off x="7057902" y="4208259"/>
            <a:ext cx="464498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000" b="1">
                <a:solidFill>
                  <a:schemeClr val="accent1"/>
                </a:solidFill>
                <a:cs typeface="Arial" panose="020B0604020202020204" pitchFamily="34" charset="0"/>
              </a:defRPr>
            </a:lvl1pPr>
            <a:lvl2pPr marL="557213" indent="-2143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100"/>
            </a:lvl2pPr>
            <a:lvl3pPr marL="8572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lvl3pPr>
            <a:lvl4pPr marL="12001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500"/>
            </a:lvl4pPr>
            <a:lvl5pPr marL="15430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ru-RU" dirty="0"/>
              <a:t>потери статуса крупного города</a:t>
            </a:r>
          </a:p>
          <a:p>
            <a:r>
              <a:rPr lang="ru-RU" dirty="0"/>
              <a:t>объединения МО/ пересмотра границ</a:t>
            </a:r>
          </a:p>
        </p:txBody>
      </p:sp>
    </p:spTree>
    <p:extLst>
      <p:ext uri="{BB962C8B-B14F-4D97-AF65-F5344CB8AC3E}">
        <p14:creationId xmlns:p14="http://schemas.microsoft.com/office/powerpoint/2010/main" val="23837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3465</TotalTime>
  <Words>5300</Words>
  <Application>Microsoft Office PowerPoint</Application>
  <PresentationFormat>Широкоэкранный</PresentationFormat>
  <Paragraphs>1629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9" baseType="lpstr">
      <vt:lpstr>Arial</vt:lpstr>
      <vt:lpstr>Arial Narrow</vt:lpstr>
      <vt:lpstr>Calibri</vt:lpstr>
      <vt:lpstr>Calibri Light</vt:lpstr>
      <vt:lpstr>Candara</vt:lpstr>
      <vt:lpstr>GraphikCy</vt:lpstr>
      <vt:lpstr>Steppe</vt:lpstr>
      <vt:lpstr>Sylfaen</vt:lpstr>
      <vt:lpstr>Times New Roman</vt:lpstr>
      <vt:lpstr>Verdana</vt:lpstr>
      <vt:lpstr>Wingdings</vt:lpstr>
      <vt:lpstr>1_Тема Office</vt:lpstr>
      <vt:lpstr>Презентация PowerPoint</vt:lpstr>
      <vt:lpstr>Демографические тренды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Численность населения,  тыс. человек</vt:lpstr>
      <vt:lpstr>Наиболее распространенные причины смертности в Мире</vt:lpstr>
      <vt:lpstr>Структура смертности населения в России</vt:lpstr>
      <vt:lpstr>Высокий уровень смертности Риски</vt:lpstr>
      <vt:lpstr>Презентация PowerPoint</vt:lpstr>
      <vt:lpstr>Ожидаемая продолжительность жизни населения Вологодской области, лет</vt:lpstr>
      <vt:lpstr>Презентация PowerPoint</vt:lpstr>
      <vt:lpstr>Презентация PowerPoint</vt:lpstr>
      <vt:lpstr>Презентация PowerPoint</vt:lpstr>
      <vt:lpstr>Старение населения</vt:lpstr>
      <vt:lpstr>Демографическое старение</vt:lpstr>
      <vt:lpstr>Презентация PowerPoint</vt:lpstr>
      <vt:lpstr>Презентация PowerPoint</vt:lpstr>
      <vt:lpstr>Низкий уровень рождаемости Риски</vt:lpstr>
      <vt:lpstr>Экономические последствия старения населения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Наиболее важные жизненные ценности (% от числа опрошенных)</vt:lpstr>
      <vt:lpstr>Число разводов на 1000 браков, в регионах СЗФО в 2022 г.</vt:lpstr>
      <vt:lpstr>Презентация PowerPoint</vt:lpstr>
      <vt:lpstr>Презентация PowerPoint</vt:lpstr>
      <vt:lpstr>Презентация PowerPoint</vt:lpstr>
      <vt:lpstr>Что делать?</vt:lpstr>
      <vt:lpstr>Презентация PowerPoint</vt:lpstr>
      <vt:lpstr>Источники информации</vt:lpstr>
      <vt:lpstr>Источники информации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Шабунова Александра Анатольевна</cp:lastModifiedBy>
  <cp:revision>94</cp:revision>
  <cp:lastPrinted>2024-07-04T05:33:37Z</cp:lastPrinted>
  <dcterms:created xsi:type="dcterms:W3CDTF">2024-03-12T17:06:30Z</dcterms:created>
  <dcterms:modified xsi:type="dcterms:W3CDTF">2024-07-04T06:45:28Z</dcterms:modified>
</cp:coreProperties>
</file>